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8229600" cx="14630400"/>
  <p:notesSz cx="8229600" cy="14630400"/>
  <p:embeddedFontLst>
    <p:embeddedFont>
      <p:font typeface="Crimson Pro"/>
      <p:bold r:id="rId15"/>
      <p:boldItalic r:id="rId16"/>
    </p:embeddedFont>
    <p:embeddedFont>
      <p:font typeface="Open Sans"/>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1" roundtripDataSignature="AMtx7miWoCHK/yRTJq1A1XcRft6Ez7unw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OpenSans-boldItalic.fntdata"/><Relationship Id="rId11" Type="http://schemas.openxmlformats.org/officeDocument/2006/relationships/slide" Target="slides/slide7.xml"/><Relationship Id="rId10" Type="http://schemas.openxmlformats.org/officeDocument/2006/relationships/slide" Target="slides/slide6.xml"/><Relationship Id="rId21"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CrimsonPro-bold.fntdata"/><Relationship Id="rId14" Type="http://schemas.openxmlformats.org/officeDocument/2006/relationships/slide" Target="slides/slide10.xml"/><Relationship Id="rId17" Type="http://schemas.openxmlformats.org/officeDocument/2006/relationships/font" Target="fonts/OpenSans-regular.fntdata"/><Relationship Id="rId16" Type="http://schemas.openxmlformats.org/officeDocument/2006/relationships/font" Target="fonts/CrimsonPro-boldItalic.fntdata"/><Relationship Id="rId5" Type="http://schemas.openxmlformats.org/officeDocument/2006/relationships/slide" Target="slides/slide1.xml"/><Relationship Id="rId19" Type="http://schemas.openxmlformats.org/officeDocument/2006/relationships/font" Target="fonts/OpenSans-italic.fntdata"/><Relationship Id="rId6" Type="http://schemas.openxmlformats.org/officeDocument/2006/relationships/slide" Target="slides/slide2.xml"/><Relationship Id="rId18" Type="http://schemas.openxmlformats.org/officeDocument/2006/relationships/font" Target="fonts/OpenSans-bold.fntdata"/><Relationship Id="rId7" Type="http://schemas.openxmlformats.org/officeDocument/2006/relationships/slide" Target="slides/slide3.xml"/><Relationship Id="rId8" Type="http://schemas.openxmlformats.org/officeDocument/2006/relationships/slide" Target="slides/slide4.xml"/></Relationships>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 name="Google Shape;6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 name="Google Shape;62;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 name="Google Shape;81;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 name="Google Shape;82;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7" name="Google Shape;117;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8" name="Google Shape;118;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 name="Google Shape;141;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8" name="Google Shape;15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5" name="Google Shape;175;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12"/>
          <p:cNvSpPr/>
          <p:nvPr/>
        </p:nvSpPr>
        <p:spPr>
          <a:xfrm>
            <a:off x="0" y="0"/>
            <a:ext cx="14630400" cy="8229600"/>
          </a:xfrm>
          <a:prstGeom prst="rect">
            <a:avLst/>
          </a:prstGeom>
          <a:solidFill>
            <a:srgbClr val="F7ED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2"/>
          <p:cNvSpPr/>
          <p:nvPr/>
        </p:nvSpPr>
        <p:spPr>
          <a:xfrm>
            <a:off x="0" y="0"/>
            <a:ext cx="14630400" cy="8229600"/>
          </a:xfrm>
          <a:prstGeom prst="rect">
            <a:avLst/>
          </a:prstGeom>
          <a:solidFill>
            <a:srgbClr val="F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1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46" name="Shape 46"/>
        <p:cNvGrpSpPr/>
        <p:nvPr/>
      </p:nvGrpSpPr>
      <p:grpSpPr>
        <a:xfrm>
          <a:off x="0" y="0"/>
          <a:ext cx="0" cy="0"/>
          <a:chOff x="0" y="0"/>
          <a:chExt cx="0" cy="0"/>
        </a:xfrm>
      </p:grpSpPr>
      <p:sp>
        <p:nvSpPr>
          <p:cNvPr id="47" name="Google Shape;47;p21"/>
          <p:cNvSpPr/>
          <p:nvPr/>
        </p:nvSpPr>
        <p:spPr>
          <a:xfrm>
            <a:off x="0" y="0"/>
            <a:ext cx="14630400" cy="8229600"/>
          </a:xfrm>
          <a:prstGeom prst="rect">
            <a:avLst/>
          </a:prstGeom>
          <a:solidFill>
            <a:srgbClr val="F7ED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1"/>
          <p:cNvSpPr/>
          <p:nvPr/>
        </p:nvSpPr>
        <p:spPr>
          <a:xfrm>
            <a:off x="0" y="0"/>
            <a:ext cx="14630400" cy="8229600"/>
          </a:xfrm>
          <a:prstGeom prst="rect">
            <a:avLst/>
          </a:prstGeom>
          <a:solidFill>
            <a:srgbClr val="F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9" name="Google Shape;49;p21">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0"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sp>
        <p:nvSpPr>
          <p:cNvPr id="15" name="Google Shape;15;p13"/>
          <p:cNvSpPr/>
          <p:nvPr/>
        </p:nvSpPr>
        <p:spPr>
          <a:xfrm>
            <a:off x="0" y="0"/>
            <a:ext cx="14630400" cy="8229600"/>
          </a:xfrm>
          <a:prstGeom prst="rect">
            <a:avLst/>
          </a:prstGeom>
          <a:solidFill>
            <a:srgbClr val="F7ED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3"/>
          <p:cNvSpPr/>
          <p:nvPr/>
        </p:nvSpPr>
        <p:spPr>
          <a:xfrm>
            <a:off x="0" y="0"/>
            <a:ext cx="14630400" cy="8229600"/>
          </a:xfrm>
          <a:prstGeom prst="rect">
            <a:avLst/>
          </a:prstGeom>
          <a:solidFill>
            <a:srgbClr val="F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1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sp>
        <p:nvSpPr>
          <p:cNvPr id="19" name="Google Shape;19;p14"/>
          <p:cNvSpPr/>
          <p:nvPr/>
        </p:nvSpPr>
        <p:spPr>
          <a:xfrm>
            <a:off x="0" y="0"/>
            <a:ext cx="14630400" cy="8229600"/>
          </a:xfrm>
          <a:prstGeom prst="rect">
            <a:avLst/>
          </a:prstGeom>
          <a:solidFill>
            <a:srgbClr val="F7ED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14"/>
          <p:cNvSpPr/>
          <p:nvPr/>
        </p:nvSpPr>
        <p:spPr>
          <a:xfrm>
            <a:off x="0" y="0"/>
            <a:ext cx="14630400" cy="8229600"/>
          </a:xfrm>
          <a:prstGeom prst="rect">
            <a:avLst/>
          </a:prstGeom>
          <a:solidFill>
            <a:srgbClr val="F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1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sp>
        <p:nvSpPr>
          <p:cNvPr id="23" name="Google Shape;23;p15"/>
          <p:cNvSpPr/>
          <p:nvPr/>
        </p:nvSpPr>
        <p:spPr>
          <a:xfrm>
            <a:off x="0" y="0"/>
            <a:ext cx="14630400" cy="8229600"/>
          </a:xfrm>
          <a:prstGeom prst="rect">
            <a:avLst/>
          </a:prstGeom>
          <a:solidFill>
            <a:srgbClr val="F7ED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15"/>
          <p:cNvSpPr/>
          <p:nvPr/>
        </p:nvSpPr>
        <p:spPr>
          <a:xfrm>
            <a:off x="0" y="0"/>
            <a:ext cx="14630400" cy="8229600"/>
          </a:xfrm>
          <a:prstGeom prst="rect">
            <a:avLst/>
          </a:prstGeom>
          <a:solidFill>
            <a:srgbClr val="F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1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sp>
        <p:nvSpPr>
          <p:cNvPr id="27" name="Google Shape;27;p16"/>
          <p:cNvSpPr/>
          <p:nvPr/>
        </p:nvSpPr>
        <p:spPr>
          <a:xfrm>
            <a:off x="0" y="0"/>
            <a:ext cx="14630400" cy="8229600"/>
          </a:xfrm>
          <a:prstGeom prst="rect">
            <a:avLst/>
          </a:prstGeom>
          <a:solidFill>
            <a:srgbClr val="F7ED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6"/>
          <p:cNvSpPr/>
          <p:nvPr/>
        </p:nvSpPr>
        <p:spPr>
          <a:xfrm>
            <a:off x="0" y="0"/>
            <a:ext cx="14630400" cy="8229600"/>
          </a:xfrm>
          <a:prstGeom prst="rect">
            <a:avLst/>
          </a:prstGeom>
          <a:solidFill>
            <a:srgbClr val="F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1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sp>
        <p:nvSpPr>
          <p:cNvPr id="31" name="Google Shape;31;p17"/>
          <p:cNvSpPr/>
          <p:nvPr/>
        </p:nvSpPr>
        <p:spPr>
          <a:xfrm>
            <a:off x="0" y="0"/>
            <a:ext cx="14630400" cy="8229600"/>
          </a:xfrm>
          <a:prstGeom prst="rect">
            <a:avLst/>
          </a:prstGeom>
          <a:solidFill>
            <a:srgbClr val="F7ED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7"/>
          <p:cNvSpPr/>
          <p:nvPr/>
        </p:nvSpPr>
        <p:spPr>
          <a:xfrm>
            <a:off x="0" y="0"/>
            <a:ext cx="14630400" cy="8229600"/>
          </a:xfrm>
          <a:prstGeom prst="rect">
            <a:avLst/>
          </a:prstGeom>
          <a:solidFill>
            <a:srgbClr val="F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1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sp>
        <p:nvSpPr>
          <p:cNvPr id="35" name="Google Shape;35;p18"/>
          <p:cNvSpPr/>
          <p:nvPr/>
        </p:nvSpPr>
        <p:spPr>
          <a:xfrm>
            <a:off x="0" y="0"/>
            <a:ext cx="14630400" cy="8229600"/>
          </a:xfrm>
          <a:prstGeom prst="rect">
            <a:avLst/>
          </a:prstGeom>
          <a:solidFill>
            <a:srgbClr val="F7ED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18"/>
          <p:cNvSpPr/>
          <p:nvPr/>
        </p:nvSpPr>
        <p:spPr>
          <a:xfrm>
            <a:off x="0" y="0"/>
            <a:ext cx="14630400" cy="8229600"/>
          </a:xfrm>
          <a:prstGeom prst="rect">
            <a:avLst/>
          </a:prstGeom>
          <a:solidFill>
            <a:srgbClr val="F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18">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sp>
        <p:nvSpPr>
          <p:cNvPr id="39" name="Google Shape;39;p19"/>
          <p:cNvSpPr/>
          <p:nvPr/>
        </p:nvSpPr>
        <p:spPr>
          <a:xfrm>
            <a:off x="0" y="0"/>
            <a:ext cx="14630400" cy="8229600"/>
          </a:xfrm>
          <a:prstGeom prst="rect">
            <a:avLst/>
          </a:prstGeom>
          <a:solidFill>
            <a:srgbClr val="F7ED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19"/>
          <p:cNvSpPr/>
          <p:nvPr/>
        </p:nvSpPr>
        <p:spPr>
          <a:xfrm>
            <a:off x="0" y="0"/>
            <a:ext cx="14630400" cy="8229600"/>
          </a:xfrm>
          <a:prstGeom prst="rect">
            <a:avLst/>
          </a:prstGeom>
          <a:solidFill>
            <a:srgbClr val="F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19">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42" name="Shape 42"/>
        <p:cNvGrpSpPr/>
        <p:nvPr/>
      </p:nvGrpSpPr>
      <p:grpSpPr>
        <a:xfrm>
          <a:off x="0" y="0"/>
          <a:ext cx="0" cy="0"/>
          <a:chOff x="0" y="0"/>
          <a:chExt cx="0" cy="0"/>
        </a:xfrm>
      </p:grpSpPr>
      <p:sp>
        <p:nvSpPr>
          <p:cNvPr id="43" name="Google Shape;43;p20"/>
          <p:cNvSpPr/>
          <p:nvPr/>
        </p:nvSpPr>
        <p:spPr>
          <a:xfrm>
            <a:off x="0" y="0"/>
            <a:ext cx="14630400" cy="8229600"/>
          </a:xfrm>
          <a:prstGeom prst="rect">
            <a:avLst/>
          </a:prstGeom>
          <a:solidFill>
            <a:srgbClr val="F7ED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0"/>
          <p:cNvSpPr/>
          <p:nvPr/>
        </p:nvSpPr>
        <p:spPr>
          <a:xfrm>
            <a:off x="0" y="0"/>
            <a:ext cx="14630400" cy="8229600"/>
          </a:xfrm>
          <a:prstGeom prst="rect">
            <a:avLst/>
          </a:prstGeom>
          <a:solidFill>
            <a:srgbClr val="F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20">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2.png"/><Relationship Id="rId4" Type="http://schemas.openxmlformats.org/officeDocument/2006/relationships/image" Target="../media/image20.png"/><Relationship Id="rId5" Type="http://schemas.openxmlformats.org/officeDocument/2006/relationships/image" Target="../media/image24.png"/><Relationship Id="rId6"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1.png"/><Relationship Id="rId4" Type="http://schemas.openxmlformats.org/officeDocument/2006/relationships/image" Target="../media/image19.png"/><Relationship Id="rId5" Type="http://schemas.openxmlformats.org/officeDocument/2006/relationships/image" Target="../media/image16.png"/><Relationship Id="rId6"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descr="preencoded.png" id="56" name="Google Shape;56;p1"/>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57" name="Google Shape;57;p1"/>
          <p:cNvSpPr/>
          <p:nvPr/>
        </p:nvSpPr>
        <p:spPr>
          <a:xfrm>
            <a:off x="793790" y="1733193"/>
            <a:ext cx="7556421" cy="1956435"/>
          </a:xfrm>
          <a:prstGeom prst="rect">
            <a:avLst/>
          </a:prstGeom>
          <a:noFill/>
          <a:ln>
            <a:noFill/>
          </a:ln>
        </p:spPr>
        <p:txBody>
          <a:bodyPr anchorCtr="0" anchor="t" bIns="0" lIns="0" spcFirstLastPara="1" rIns="0" wrap="square" tIns="0">
            <a:noAutofit/>
          </a:bodyPr>
          <a:lstStyle/>
          <a:p>
            <a:pPr indent="0" lvl="0" marL="0" marR="0" rtl="0" algn="l">
              <a:lnSpc>
                <a:spcPct val="125203"/>
              </a:lnSpc>
              <a:spcBef>
                <a:spcPts val="0"/>
              </a:spcBef>
              <a:spcAft>
                <a:spcPts val="0"/>
              </a:spcAft>
              <a:buClr>
                <a:srgbClr val="443728"/>
              </a:buClr>
              <a:buSzPts val="6150"/>
              <a:buFont typeface="Crimson Pro"/>
              <a:buNone/>
            </a:pPr>
            <a:r>
              <a:rPr b="1" i="0" lang="en-US" sz="6150" u="none" cap="none" strike="noStrike">
                <a:solidFill>
                  <a:srgbClr val="443728"/>
                </a:solidFill>
                <a:latin typeface="Crimson Pro"/>
                <a:ea typeface="Crimson Pro"/>
                <a:cs typeface="Crimson Pro"/>
                <a:sym typeface="Crimson Pro"/>
              </a:rPr>
              <a:t>Instrumentos de la Política Monetaria</a:t>
            </a:r>
            <a:endParaRPr b="0" i="0" sz="6150" u="none" cap="none" strike="noStrike"/>
          </a:p>
        </p:txBody>
      </p:sp>
      <p:sp>
        <p:nvSpPr>
          <p:cNvPr id="58" name="Google Shape;58;p1"/>
          <p:cNvSpPr/>
          <p:nvPr/>
        </p:nvSpPr>
        <p:spPr>
          <a:xfrm>
            <a:off x="793790" y="4029789"/>
            <a:ext cx="7556421" cy="181451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La política monetaria es una herramienta clave que los bancos centrales utilizan para influir en las condiciones económicas de un país. Los principales instrumentos de esta política incluyen las operaciones de mercado abierto, los encajes bancarios, las tasas de interés de referencia y la intervención en el mercado de divisas.</a:t>
            </a:r>
            <a:endParaRPr b="0" i="0" sz="1750" u="none" cap="none" strike="noStrike"/>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descr="preencoded.png" id="209" name="Google Shape;209;p10"/>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210" name="Google Shape;210;p10"/>
          <p:cNvSpPr/>
          <p:nvPr/>
        </p:nvSpPr>
        <p:spPr>
          <a:xfrm>
            <a:off x="793790" y="1283970"/>
            <a:ext cx="7545705"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443728"/>
              </a:buClr>
              <a:buSzPts val="4450"/>
              <a:buFont typeface="Crimson Pro"/>
              <a:buNone/>
            </a:pPr>
            <a:r>
              <a:rPr b="1" i="0" lang="en-US" sz="4450" u="none" cap="none" strike="noStrike">
                <a:solidFill>
                  <a:srgbClr val="443728"/>
                </a:solidFill>
                <a:latin typeface="Crimson Pro"/>
                <a:ea typeface="Crimson Pro"/>
                <a:cs typeface="Crimson Pro"/>
                <a:sym typeface="Crimson Pro"/>
              </a:rPr>
              <a:t>Conclusión y Recomendaciones</a:t>
            </a:r>
            <a:endParaRPr b="0" i="0" sz="4450" u="none" cap="none" strike="noStrike"/>
          </a:p>
        </p:txBody>
      </p:sp>
      <p:sp>
        <p:nvSpPr>
          <p:cNvPr id="211" name="Google Shape;211;p10"/>
          <p:cNvSpPr/>
          <p:nvPr/>
        </p:nvSpPr>
        <p:spPr>
          <a:xfrm>
            <a:off x="793790" y="2588062"/>
            <a:ext cx="510302" cy="510302"/>
          </a:xfrm>
          <a:prstGeom prst="roundRect">
            <a:avLst>
              <a:gd fmla="val 18669"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0"/>
          <p:cNvSpPr/>
          <p:nvPr/>
        </p:nvSpPr>
        <p:spPr>
          <a:xfrm>
            <a:off x="985242" y="2673072"/>
            <a:ext cx="127278"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43728"/>
              </a:buClr>
              <a:buSzPts val="2650"/>
              <a:buFont typeface="Crimson Pro"/>
              <a:buNone/>
            </a:pPr>
            <a:r>
              <a:rPr b="1" i="0" lang="en-US" sz="2650" u="none" cap="none" strike="noStrike">
                <a:solidFill>
                  <a:srgbClr val="443728"/>
                </a:solidFill>
                <a:latin typeface="Crimson Pro"/>
                <a:ea typeface="Crimson Pro"/>
                <a:cs typeface="Crimson Pro"/>
                <a:sym typeface="Crimson Pro"/>
              </a:rPr>
              <a:t>1</a:t>
            </a:r>
            <a:endParaRPr b="0" i="0" sz="2650" u="none" cap="none" strike="noStrike"/>
          </a:p>
        </p:txBody>
      </p:sp>
      <p:sp>
        <p:nvSpPr>
          <p:cNvPr id="213" name="Google Shape;213;p10"/>
          <p:cNvSpPr/>
          <p:nvPr/>
        </p:nvSpPr>
        <p:spPr>
          <a:xfrm>
            <a:off x="1530906" y="2588062"/>
            <a:ext cx="2927747" cy="70866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Diversidad de Instrumentos</a:t>
            </a:r>
            <a:endParaRPr b="0" i="0" sz="2200" u="none" cap="none" strike="noStrike"/>
          </a:p>
        </p:txBody>
      </p:sp>
      <p:sp>
        <p:nvSpPr>
          <p:cNvPr id="214" name="Google Shape;214;p10"/>
          <p:cNvSpPr/>
          <p:nvPr/>
        </p:nvSpPr>
        <p:spPr>
          <a:xfrm>
            <a:off x="1530906" y="3432810"/>
            <a:ext cx="2927747" cy="181451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Los bancos centrales cuentan con una amplia gama de herramientas de política monetaria a su disposición.</a:t>
            </a:r>
            <a:endParaRPr b="0" i="0" sz="1750" u="none" cap="none" strike="noStrike"/>
          </a:p>
        </p:txBody>
      </p:sp>
      <p:sp>
        <p:nvSpPr>
          <p:cNvPr id="215" name="Google Shape;215;p10"/>
          <p:cNvSpPr/>
          <p:nvPr/>
        </p:nvSpPr>
        <p:spPr>
          <a:xfrm>
            <a:off x="4685467" y="2588062"/>
            <a:ext cx="510302" cy="510302"/>
          </a:xfrm>
          <a:prstGeom prst="roundRect">
            <a:avLst>
              <a:gd fmla="val 18669"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0"/>
          <p:cNvSpPr/>
          <p:nvPr/>
        </p:nvSpPr>
        <p:spPr>
          <a:xfrm>
            <a:off x="4853821" y="2673072"/>
            <a:ext cx="173474"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43728"/>
              </a:buClr>
              <a:buSzPts val="2650"/>
              <a:buFont typeface="Crimson Pro"/>
              <a:buNone/>
            </a:pPr>
            <a:r>
              <a:rPr b="1" i="0" lang="en-US" sz="2650" u="none" cap="none" strike="noStrike">
                <a:solidFill>
                  <a:srgbClr val="443728"/>
                </a:solidFill>
                <a:latin typeface="Crimson Pro"/>
                <a:ea typeface="Crimson Pro"/>
                <a:cs typeface="Crimson Pro"/>
                <a:sym typeface="Crimson Pro"/>
              </a:rPr>
              <a:t>2</a:t>
            </a:r>
            <a:endParaRPr b="0" i="0" sz="2650" u="none" cap="none" strike="noStrike"/>
          </a:p>
        </p:txBody>
      </p:sp>
      <p:sp>
        <p:nvSpPr>
          <p:cNvPr id="217" name="Google Shape;217;p10"/>
          <p:cNvSpPr/>
          <p:nvPr/>
        </p:nvSpPr>
        <p:spPr>
          <a:xfrm>
            <a:off x="5422583" y="2588062"/>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Importancia del Ajuste</a:t>
            </a:r>
            <a:endParaRPr b="0" i="0" sz="2200" u="none" cap="none" strike="noStrike"/>
          </a:p>
        </p:txBody>
      </p:sp>
      <p:sp>
        <p:nvSpPr>
          <p:cNvPr id="218" name="Google Shape;218;p10"/>
          <p:cNvSpPr/>
          <p:nvPr/>
        </p:nvSpPr>
        <p:spPr>
          <a:xfrm>
            <a:off x="5422583" y="3078480"/>
            <a:ext cx="2927747"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La política monetaria debe adaptarse continuamente a las cambiantes condiciones económicas.</a:t>
            </a:r>
            <a:endParaRPr b="0" i="0" sz="1750" u="none" cap="none" strike="noStrike"/>
          </a:p>
        </p:txBody>
      </p:sp>
      <p:sp>
        <p:nvSpPr>
          <p:cNvPr id="219" name="Google Shape;219;p10"/>
          <p:cNvSpPr/>
          <p:nvPr/>
        </p:nvSpPr>
        <p:spPr>
          <a:xfrm>
            <a:off x="793790" y="5729288"/>
            <a:ext cx="510302" cy="510302"/>
          </a:xfrm>
          <a:prstGeom prst="roundRect">
            <a:avLst>
              <a:gd fmla="val 18669"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0"/>
          <p:cNvSpPr/>
          <p:nvPr/>
        </p:nvSpPr>
        <p:spPr>
          <a:xfrm>
            <a:off x="965835" y="5814298"/>
            <a:ext cx="166211"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43728"/>
              </a:buClr>
              <a:buSzPts val="2650"/>
              <a:buFont typeface="Crimson Pro"/>
              <a:buNone/>
            </a:pPr>
            <a:r>
              <a:rPr b="1" i="0" lang="en-US" sz="2650" u="none" cap="none" strike="noStrike">
                <a:solidFill>
                  <a:srgbClr val="443728"/>
                </a:solidFill>
                <a:latin typeface="Crimson Pro"/>
                <a:ea typeface="Crimson Pro"/>
                <a:cs typeface="Crimson Pro"/>
                <a:sym typeface="Crimson Pro"/>
              </a:rPr>
              <a:t>3</a:t>
            </a:r>
            <a:endParaRPr b="0" i="0" sz="2650" u="none" cap="none" strike="noStrike"/>
          </a:p>
        </p:txBody>
      </p:sp>
      <p:sp>
        <p:nvSpPr>
          <p:cNvPr id="221" name="Google Shape;221;p10"/>
          <p:cNvSpPr/>
          <p:nvPr/>
        </p:nvSpPr>
        <p:spPr>
          <a:xfrm>
            <a:off x="1530906" y="5729288"/>
            <a:ext cx="3029426"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Coordinación Estratégica</a:t>
            </a:r>
            <a:endParaRPr b="0" i="0" sz="2200" u="none" cap="none" strike="noStrike"/>
          </a:p>
        </p:txBody>
      </p:sp>
      <p:sp>
        <p:nvSpPr>
          <p:cNvPr id="222" name="Google Shape;222;p10"/>
          <p:cNvSpPr/>
          <p:nvPr/>
        </p:nvSpPr>
        <p:spPr>
          <a:xfrm>
            <a:off x="1530906" y="6219706"/>
            <a:ext cx="6819305"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Una combinación adecuada de los instrumentos es crucial para lograr los objetivos de política.</a:t>
            </a:r>
            <a:endParaRPr b="0" i="0" sz="175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descr="preencoded.png" id="64" name="Google Shape;64;p2"/>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65" name="Google Shape;65;p2"/>
          <p:cNvSpPr/>
          <p:nvPr/>
        </p:nvSpPr>
        <p:spPr>
          <a:xfrm>
            <a:off x="6230660" y="1085612"/>
            <a:ext cx="7295078" cy="664488"/>
          </a:xfrm>
          <a:prstGeom prst="rect">
            <a:avLst/>
          </a:prstGeom>
          <a:noFill/>
          <a:ln>
            <a:noFill/>
          </a:ln>
        </p:spPr>
        <p:txBody>
          <a:bodyPr anchorCtr="0" anchor="t" bIns="0" lIns="0" spcFirstLastPara="1" rIns="0" wrap="square" tIns="0">
            <a:noAutofit/>
          </a:bodyPr>
          <a:lstStyle/>
          <a:p>
            <a:pPr indent="0" lvl="0" marL="0" marR="0" rtl="0" algn="l">
              <a:lnSpc>
                <a:spcPct val="125301"/>
              </a:lnSpc>
              <a:spcBef>
                <a:spcPts val="0"/>
              </a:spcBef>
              <a:spcAft>
                <a:spcPts val="0"/>
              </a:spcAft>
              <a:buClr>
                <a:srgbClr val="443728"/>
              </a:buClr>
              <a:buSzPts val="4150"/>
              <a:buFont typeface="Crimson Pro"/>
              <a:buNone/>
            </a:pPr>
            <a:r>
              <a:rPr b="1" i="0" lang="en-US" sz="4150" u="none" cap="none" strike="noStrike">
                <a:solidFill>
                  <a:srgbClr val="443728"/>
                </a:solidFill>
                <a:latin typeface="Crimson Pro"/>
                <a:ea typeface="Crimson Pro"/>
                <a:cs typeface="Crimson Pro"/>
                <a:sym typeface="Crimson Pro"/>
              </a:rPr>
              <a:t>Definición de Política Monetaria</a:t>
            </a:r>
            <a:endParaRPr b="0" i="0" sz="4150" u="none" cap="none" strike="noStrike"/>
          </a:p>
        </p:txBody>
      </p:sp>
      <p:sp>
        <p:nvSpPr>
          <p:cNvPr id="66" name="Google Shape;66;p2"/>
          <p:cNvSpPr/>
          <p:nvPr/>
        </p:nvSpPr>
        <p:spPr>
          <a:xfrm>
            <a:off x="6230660" y="2069068"/>
            <a:ext cx="3721418" cy="2260997"/>
          </a:xfrm>
          <a:prstGeom prst="roundRect">
            <a:avLst>
              <a:gd fmla="val 3950"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6450925" y="2289334"/>
            <a:ext cx="2658070" cy="332303"/>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443728"/>
              </a:buClr>
              <a:buSzPts val="2050"/>
              <a:buFont typeface="Crimson Pro"/>
              <a:buNone/>
            </a:pPr>
            <a:r>
              <a:rPr b="1" i="0" lang="en-US" sz="2050" u="none" cap="none" strike="noStrike">
                <a:solidFill>
                  <a:srgbClr val="443728"/>
                </a:solidFill>
                <a:latin typeface="Crimson Pro"/>
                <a:ea typeface="Crimson Pro"/>
                <a:cs typeface="Crimson Pro"/>
                <a:sym typeface="Crimson Pro"/>
              </a:rPr>
              <a:t>Objetivo</a:t>
            </a:r>
            <a:endParaRPr b="0" i="0" sz="2050" u="none" cap="none" strike="noStrike"/>
          </a:p>
        </p:txBody>
      </p:sp>
      <p:sp>
        <p:nvSpPr>
          <p:cNvPr id="68" name="Google Shape;68;p2"/>
          <p:cNvSpPr/>
          <p:nvPr/>
        </p:nvSpPr>
        <p:spPr>
          <a:xfrm>
            <a:off x="6450925" y="2749153"/>
            <a:ext cx="3280886" cy="1360646"/>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443728"/>
              </a:buClr>
              <a:buSzPts val="1650"/>
              <a:buFont typeface="Open Sans"/>
              <a:buNone/>
            </a:pPr>
            <a:r>
              <a:rPr b="0" i="0" lang="en-US" sz="1650" u="none" cap="none" strike="noStrike">
                <a:solidFill>
                  <a:srgbClr val="443728"/>
                </a:solidFill>
                <a:latin typeface="Open Sans"/>
                <a:ea typeface="Open Sans"/>
                <a:cs typeface="Open Sans"/>
                <a:sym typeface="Open Sans"/>
              </a:rPr>
              <a:t>La política monetaria busca mantener la estabilidad de precios y promover el crecimiento económico.</a:t>
            </a:r>
            <a:endParaRPr b="0" i="0" sz="1650" u="none" cap="none" strike="noStrike"/>
          </a:p>
        </p:txBody>
      </p:sp>
      <p:sp>
        <p:nvSpPr>
          <p:cNvPr id="69" name="Google Shape;69;p2"/>
          <p:cNvSpPr/>
          <p:nvPr/>
        </p:nvSpPr>
        <p:spPr>
          <a:xfrm>
            <a:off x="10164723" y="2069068"/>
            <a:ext cx="3721418" cy="2260997"/>
          </a:xfrm>
          <a:prstGeom prst="roundRect">
            <a:avLst>
              <a:gd fmla="val 3950"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10384988" y="2289334"/>
            <a:ext cx="2658070" cy="332303"/>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443728"/>
              </a:buClr>
              <a:buSzPts val="2050"/>
              <a:buFont typeface="Crimson Pro"/>
              <a:buNone/>
            </a:pPr>
            <a:r>
              <a:rPr b="1" i="0" lang="en-US" sz="2050" u="none" cap="none" strike="noStrike">
                <a:solidFill>
                  <a:srgbClr val="443728"/>
                </a:solidFill>
                <a:latin typeface="Crimson Pro"/>
                <a:ea typeface="Crimson Pro"/>
                <a:cs typeface="Crimson Pro"/>
                <a:sym typeface="Crimson Pro"/>
              </a:rPr>
              <a:t>Instrumentos</a:t>
            </a:r>
            <a:endParaRPr b="0" i="0" sz="2050" u="none" cap="none" strike="noStrike"/>
          </a:p>
        </p:txBody>
      </p:sp>
      <p:sp>
        <p:nvSpPr>
          <p:cNvPr id="71" name="Google Shape;71;p2"/>
          <p:cNvSpPr/>
          <p:nvPr/>
        </p:nvSpPr>
        <p:spPr>
          <a:xfrm>
            <a:off x="10384988" y="2749153"/>
            <a:ext cx="3280886" cy="1360646"/>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443728"/>
              </a:buClr>
              <a:buSzPts val="1650"/>
              <a:buFont typeface="Open Sans"/>
              <a:buNone/>
            </a:pPr>
            <a:r>
              <a:rPr b="0" i="0" lang="en-US" sz="1650" u="none" cap="none" strike="noStrike">
                <a:solidFill>
                  <a:srgbClr val="443728"/>
                </a:solidFill>
                <a:latin typeface="Open Sans"/>
                <a:ea typeface="Open Sans"/>
                <a:cs typeface="Open Sans"/>
                <a:sym typeface="Open Sans"/>
              </a:rPr>
              <a:t>Los bancos centrales cuentan con diversos instrumentos para influir en la oferta monetaria y las tasas de interés.</a:t>
            </a:r>
            <a:endParaRPr b="0" i="0" sz="1650" u="none" cap="none" strike="noStrike"/>
          </a:p>
        </p:txBody>
      </p:sp>
      <p:sp>
        <p:nvSpPr>
          <p:cNvPr id="72" name="Google Shape;72;p2"/>
          <p:cNvSpPr/>
          <p:nvPr/>
        </p:nvSpPr>
        <p:spPr>
          <a:xfrm>
            <a:off x="6230660" y="4542711"/>
            <a:ext cx="3721418" cy="2601158"/>
          </a:xfrm>
          <a:prstGeom prst="roundRect">
            <a:avLst>
              <a:gd fmla="val 3434"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6450925" y="4762976"/>
            <a:ext cx="2658070" cy="332303"/>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443728"/>
              </a:buClr>
              <a:buSzPts val="2050"/>
              <a:buFont typeface="Crimson Pro"/>
              <a:buNone/>
            </a:pPr>
            <a:r>
              <a:rPr b="1" i="0" lang="en-US" sz="2050" u="none" cap="none" strike="noStrike">
                <a:solidFill>
                  <a:srgbClr val="443728"/>
                </a:solidFill>
                <a:latin typeface="Crimson Pro"/>
                <a:ea typeface="Crimson Pro"/>
                <a:cs typeface="Crimson Pro"/>
                <a:sym typeface="Crimson Pro"/>
              </a:rPr>
              <a:t>Flexibilidad</a:t>
            </a:r>
            <a:endParaRPr b="0" i="0" sz="2050" u="none" cap="none" strike="noStrike"/>
          </a:p>
        </p:txBody>
      </p:sp>
      <p:sp>
        <p:nvSpPr>
          <p:cNvPr id="74" name="Google Shape;74;p2"/>
          <p:cNvSpPr/>
          <p:nvPr/>
        </p:nvSpPr>
        <p:spPr>
          <a:xfrm>
            <a:off x="6450925" y="5222796"/>
            <a:ext cx="3280886" cy="1360646"/>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443728"/>
              </a:buClr>
              <a:buSzPts val="1650"/>
              <a:buFont typeface="Open Sans"/>
              <a:buNone/>
            </a:pPr>
            <a:r>
              <a:rPr b="0" i="0" lang="en-US" sz="1650" u="none" cap="none" strike="noStrike">
                <a:solidFill>
                  <a:srgbClr val="443728"/>
                </a:solidFill>
                <a:latin typeface="Open Sans"/>
                <a:ea typeface="Open Sans"/>
                <a:cs typeface="Open Sans"/>
                <a:sym typeface="Open Sans"/>
              </a:rPr>
              <a:t>La política monetaria se ajusta continuamente para adaptarse a las condiciones económicas cambiantes.</a:t>
            </a:r>
            <a:endParaRPr b="0" i="0" sz="1650" u="none" cap="none" strike="noStrike"/>
          </a:p>
        </p:txBody>
      </p:sp>
      <p:sp>
        <p:nvSpPr>
          <p:cNvPr id="75" name="Google Shape;75;p2"/>
          <p:cNvSpPr/>
          <p:nvPr/>
        </p:nvSpPr>
        <p:spPr>
          <a:xfrm>
            <a:off x="10164723" y="4542711"/>
            <a:ext cx="3721418" cy="2601158"/>
          </a:xfrm>
          <a:prstGeom prst="roundRect">
            <a:avLst>
              <a:gd fmla="val 3434"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10384988" y="4762976"/>
            <a:ext cx="2658070" cy="332303"/>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443728"/>
              </a:buClr>
              <a:buSzPts val="2050"/>
              <a:buFont typeface="Crimson Pro"/>
              <a:buNone/>
            </a:pPr>
            <a:r>
              <a:rPr b="1" i="0" lang="en-US" sz="2050" u="none" cap="none" strike="noStrike">
                <a:solidFill>
                  <a:srgbClr val="443728"/>
                </a:solidFill>
                <a:latin typeface="Crimson Pro"/>
                <a:ea typeface="Crimson Pro"/>
                <a:cs typeface="Crimson Pro"/>
                <a:sym typeface="Crimson Pro"/>
              </a:rPr>
              <a:t>Impacto</a:t>
            </a:r>
            <a:endParaRPr b="0" i="0" sz="2050" u="none" cap="none" strike="noStrike"/>
          </a:p>
        </p:txBody>
      </p:sp>
      <p:sp>
        <p:nvSpPr>
          <p:cNvPr id="77" name="Google Shape;77;p2"/>
          <p:cNvSpPr/>
          <p:nvPr/>
        </p:nvSpPr>
        <p:spPr>
          <a:xfrm>
            <a:off x="10384988" y="5222796"/>
            <a:ext cx="3280886" cy="1700808"/>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443728"/>
              </a:buClr>
              <a:buSzPts val="1650"/>
              <a:buFont typeface="Open Sans"/>
              <a:buNone/>
            </a:pPr>
            <a:r>
              <a:rPr b="0" i="0" lang="en-US" sz="1650" u="none" cap="none" strike="noStrike">
                <a:solidFill>
                  <a:srgbClr val="443728"/>
                </a:solidFill>
                <a:latin typeface="Open Sans"/>
                <a:ea typeface="Open Sans"/>
                <a:cs typeface="Open Sans"/>
                <a:sym typeface="Open Sans"/>
              </a:rPr>
              <a:t>Las decisiones de política monetaria tienen efectos significativos en el comportamiento de los agentes económicos.</a:t>
            </a:r>
            <a:endParaRPr b="0" i="0" sz="1650" u="none" cap="none" strike="noStrike"/>
          </a:p>
        </p:txBody>
      </p:sp>
      <p:sp>
        <p:nvSpPr>
          <p:cNvPr id="78" name="Google Shape;78;p2"/>
          <p:cNvSpPr/>
          <p:nvPr/>
        </p:nvSpPr>
        <p:spPr>
          <a:xfrm>
            <a:off x="12889225" y="7770800"/>
            <a:ext cx="1677600" cy="458700"/>
          </a:xfrm>
          <a:prstGeom prst="rect">
            <a:avLst/>
          </a:prstGeom>
          <a:solidFill>
            <a:srgbClr val="FFFCFA"/>
          </a:solidFill>
          <a:ln cap="flat" cmpd="sng" w="9525">
            <a:solidFill>
              <a:srgbClr val="FFFCF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3"/>
          <p:cNvSpPr/>
          <p:nvPr/>
        </p:nvSpPr>
        <p:spPr>
          <a:xfrm>
            <a:off x="793790" y="2539960"/>
            <a:ext cx="8085534"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443728"/>
              </a:buClr>
              <a:buSzPts val="4450"/>
              <a:buFont typeface="Crimson Pro"/>
              <a:buNone/>
            </a:pPr>
            <a:r>
              <a:rPr b="1" i="0" lang="en-US" sz="4450" u="none" cap="none" strike="noStrike">
                <a:solidFill>
                  <a:srgbClr val="443728"/>
                </a:solidFill>
                <a:latin typeface="Crimson Pro"/>
                <a:ea typeface="Crimson Pro"/>
                <a:cs typeface="Crimson Pro"/>
                <a:sym typeface="Crimson Pro"/>
              </a:rPr>
              <a:t>Objetivos de la Política Monetaria</a:t>
            </a:r>
            <a:endParaRPr b="0" i="0" sz="4450" u="none" cap="none" strike="noStrike"/>
          </a:p>
        </p:txBody>
      </p:sp>
      <p:sp>
        <p:nvSpPr>
          <p:cNvPr id="85" name="Google Shape;85;p3"/>
          <p:cNvSpPr/>
          <p:nvPr/>
        </p:nvSpPr>
        <p:spPr>
          <a:xfrm>
            <a:off x="793790" y="3815715"/>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Estabilidad de Precios</a:t>
            </a:r>
            <a:endParaRPr b="0" i="0" sz="2200" u="none" cap="none" strike="noStrike"/>
          </a:p>
        </p:txBody>
      </p:sp>
      <p:sp>
        <p:nvSpPr>
          <p:cNvPr id="86" name="Google Shape;86;p3"/>
          <p:cNvSpPr/>
          <p:nvPr/>
        </p:nvSpPr>
        <p:spPr>
          <a:xfrm>
            <a:off x="793790" y="4396859"/>
            <a:ext cx="3978116"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Mantener una inflación baja y estable es un objetivo primordial de la política monetaria.</a:t>
            </a:r>
            <a:endParaRPr b="0" i="0" sz="1750" u="none" cap="none" strike="noStrike"/>
          </a:p>
        </p:txBody>
      </p:sp>
      <p:sp>
        <p:nvSpPr>
          <p:cNvPr id="87" name="Google Shape;87;p3"/>
          <p:cNvSpPr/>
          <p:nvPr/>
        </p:nvSpPr>
        <p:spPr>
          <a:xfrm>
            <a:off x="5332928" y="3815715"/>
            <a:ext cx="2876074"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Crecimiento Económico</a:t>
            </a:r>
            <a:endParaRPr b="0" i="0" sz="2200" u="none" cap="none" strike="noStrike"/>
          </a:p>
        </p:txBody>
      </p:sp>
      <p:sp>
        <p:nvSpPr>
          <p:cNvPr id="88" name="Google Shape;88;p3"/>
          <p:cNvSpPr/>
          <p:nvPr/>
        </p:nvSpPr>
        <p:spPr>
          <a:xfrm>
            <a:off x="5332928" y="4396859"/>
            <a:ext cx="3978116"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La política monetaria busca fomentar un crecimiento económico sostenible y generar empleo.</a:t>
            </a:r>
            <a:endParaRPr b="0" i="0" sz="1750" u="none" cap="none" strike="noStrike"/>
          </a:p>
        </p:txBody>
      </p:sp>
      <p:sp>
        <p:nvSpPr>
          <p:cNvPr id="89" name="Google Shape;89;p3"/>
          <p:cNvSpPr/>
          <p:nvPr/>
        </p:nvSpPr>
        <p:spPr>
          <a:xfrm>
            <a:off x="9872067" y="3815715"/>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Estabilidad Financiera</a:t>
            </a:r>
            <a:endParaRPr b="0" i="0" sz="2200" u="none" cap="none" strike="noStrike"/>
          </a:p>
        </p:txBody>
      </p:sp>
      <p:sp>
        <p:nvSpPr>
          <p:cNvPr id="90" name="Google Shape;90;p3"/>
          <p:cNvSpPr/>
          <p:nvPr/>
        </p:nvSpPr>
        <p:spPr>
          <a:xfrm>
            <a:off x="9872067" y="4396859"/>
            <a:ext cx="3978116"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Evitar la formación de burbujas y mantener la solidez del sistema financiero es crucial.</a:t>
            </a:r>
            <a:endParaRPr b="0" i="0" sz="1750" u="none" cap="none" strike="noStrike"/>
          </a:p>
        </p:txBody>
      </p:sp>
      <p:sp>
        <p:nvSpPr>
          <p:cNvPr id="91" name="Google Shape;91;p3"/>
          <p:cNvSpPr/>
          <p:nvPr/>
        </p:nvSpPr>
        <p:spPr>
          <a:xfrm>
            <a:off x="12889225" y="7770800"/>
            <a:ext cx="1677600" cy="458700"/>
          </a:xfrm>
          <a:prstGeom prst="rect">
            <a:avLst/>
          </a:prstGeom>
          <a:solidFill>
            <a:srgbClr val="FFFCFA"/>
          </a:solidFill>
          <a:ln cap="flat" cmpd="sng" w="9525">
            <a:solidFill>
              <a:srgbClr val="FFFCF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descr="preencoded.png" id="97" name="Google Shape;97;p4"/>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98" name="Google Shape;98;p4"/>
          <p:cNvSpPr/>
          <p:nvPr/>
        </p:nvSpPr>
        <p:spPr>
          <a:xfrm>
            <a:off x="783669" y="616387"/>
            <a:ext cx="7576661" cy="139946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4400"/>
              <a:buFont typeface="Crimson Pro"/>
              <a:buNone/>
            </a:pPr>
            <a:r>
              <a:rPr b="1" i="0" lang="en-US" sz="4400" u="none" cap="none" strike="noStrike">
                <a:solidFill>
                  <a:srgbClr val="443728"/>
                </a:solidFill>
                <a:latin typeface="Crimson Pro"/>
                <a:ea typeface="Crimson Pro"/>
                <a:cs typeface="Crimson Pro"/>
                <a:sym typeface="Crimson Pro"/>
              </a:rPr>
              <a:t>Principales Instrumentos de Política Monetaria</a:t>
            </a:r>
            <a:endParaRPr b="0" i="0" sz="4400" u="none" cap="none" strike="noStrike"/>
          </a:p>
        </p:txBody>
      </p:sp>
      <p:sp>
        <p:nvSpPr>
          <p:cNvPr id="99" name="Google Shape;99;p4"/>
          <p:cNvSpPr/>
          <p:nvPr/>
        </p:nvSpPr>
        <p:spPr>
          <a:xfrm>
            <a:off x="783669" y="2603540"/>
            <a:ext cx="503753" cy="503753"/>
          </a:xfrm>
          <a:prstGeom prst="roundRect">
            <a:avLst>
              <a:gd fmla="val 18670"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972741" y="2687479"/>
            <a:ext cx="125611" cy="33587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43728"/>
              </a:buClr>
              <a:buSzPts val="2600"/>
              <a:buFont typeface="Crimson Pro"/>
              <a:buNone/>
            </a:pPr>
            <a:r>
              <a:rPr b="1" i="0" lang="en-US" sz="2600" u="none" cap="none" strike="noStrike">
                <a:solidFill>
                  <a:srgbClr val="443728"/>
                </a:solidFill>
                <a:latin typeface="Crimson Pro"/>
                <a:ea typeface="Crimson Pro"/>
                <a:cs typeface="Crimson Pro"/>
                <a:sym typeface="Crimson Pro"/>
              </a:rPr>
              <a:t>1</a:t>
            </a:r>
            <a:endParaRPr b="0" i="0" sz="2600" u="none" cap="none" strike="noStrike"/>
          </a:p>
        </p:txBody>
      </p:sp>
      <p:sp>
        <p:nvSpPr>
          <p:cNvPr id="101" name="Google Shape;101;p4"/>
          <p:cNvSpPr/>
          <p:nvPr/>
        </p:nvSpPr>
        <p:spPr>
          <a:xfrm>
            <a:off x="1511260" y="2603540"/>
            <a:ext cx="2948821" cy="69961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Operaciones de Mercado Abierto</a:t>
            </a:r>
            <a:endParaRPr b="0" i="0" sz="2200" u="none" cap="none" strike="noStrike"/>
          </a:p>
        </p:txBody>
      </p:sp>
      <p:sp>
        <p:nvSpPr>
          <p:cNvPr id="102" name="Google Shape;102;p4"/>
          <p:cNvSpPr/>
          <p:nvPr/>
        </p:nvSpPr>
        <p:spPr>
          <a:xfrm>
            <a:off x="1511260" y="3437453"/>
            <a:ext cx="2948821" cy="1433036"/>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Compra y venta de títulos valores por parte del banco central para ajustar la oferta monetaria.</a:t>
            </a:r>
            <a:endParaRPr b="0" i="0" sz="1750" u="none" cap="none" strike="noStrike"/>
          </a:p>
        </p:txBody>
      </p:sp>
      <p:sp>
        <p:nvSpPr>
          <p:cNvPr id="103" name="Google Shape;103;p4"/>
          <p:cNvSpPr/>
          <p:nvPr/>
        </p:nvSpPr>
        <p:spPr>
          <a:xfrm>
            <a:off x="4683919" y="2603540"/>
            <a:ext cx="503753" cy="503753"/>
          </a:xfrm>
          <a:prstGeom prst="roundRect">
            <a:avLst>
              <a:gd fmla="val 18670"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4850130" y="2687479"/>
            <a:ext cx="171212" cy="33587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43728"/>
              </a:buClr>
              <a:buSzPts val="2600"/>
              <a:buFont typeface="Crimson Pro"/>
              <a:buNone/>
            </a:pPr>
            <a:r>
              <a:rPr b="1" i="0" lang="en-US" sz="2600" u="none" cap="none" strike="noStrike">
                <a:solidFill>
                  <a:srgbClr val="443728"/>
                </a:solidFill>
                <a:latin typeface="Crimson Pro"/>
                <a:ea typeface="Crimson Pro"/>
                <a:cs typeface="Crimson Pro"/>
                <a:sym typeface="Crimson Pro"/>
              </a:rPr>
              <a:t>2</a:t>
            </a:r>
            <a:endParaRPr b="0" i="0" sz="2600" u="none" cap="none" strike="noStrike"/>
          </a:p>
        </p:txBody>
      </p:sp>
      <p:sp>
        <p:nvSpPr>
          <p:cNvPr id="105" name="Google Shape;105;p4"/>
          <p:cNvSpPr/>
          <p:nvPr/>
        </p:nvSpPr>
        <p:spPr>
          <a:xfrm>
            <a:off x="5411510" y="2603540"/>
            <a:ext cx="2799040" cy="349806"/>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Encajes Bancarios</a:t>
            </a:r>
            <a:endParaRPr b="0" i="0" sz="2200" u="none" cap="none" strike="noStrike"/>
          </a:p>
        </p:txBody>
      </p:sp>
      <p:sp>
        <p:nvSpPr>
          <p:cNvPr id="106" name="Google Shape;106;p4"/>
          <p:cNvSpPr/>
          <p:nvPr/>
        </p:nvSpPr>
        <p:spPr>
          <a:xfrm>
            <a:off x="5411510" y="3087648"/>
            <a:ext cx="2948821" cy="1433036"/>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Porcentaje mínimo de depósitos que los bancos deben mantener en reserva en el banco central.</a:t>
            </a:r>
            <a:endParaRPr b="0" i="0" sz="1750" u="none" cap="none" strike="noStrike"/>
          </a:p>
        </p:txBody>
      </p:sp>
      <p:sp>
        <p:nvSpPr>
          <p:cNvPr id="107" name="Google Shape;107;p4"/>
          <p:cNvSpPr/>
          <p:nvPr/>
        </p:nvSpPr>
        <p:spPr>
          <a:xfrm>
            <a:off x="783669" y="5346144"/>
            <a:ext cx="503753" cy="503753"/>
          </a:xfrm>
          <a:prstGeom prst="roundRect">
            <a:avLst>
              <a:gd fmla="val 18670"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953572" y="5430083"/>
            <a:ext cx="163949" cy="33587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43728"/>
              </a:buClr>
              <a:buSzPts val="2600"/>
              <a:buFont typeface="Crimson Pro"/>
              <a:buNone/>
            </a:pPr>
            <a:r>
              <a:rPr b="1" i="0" lang="en-US" sz="2600" u="none" cap="none" strike="noStrike">
                <a:solidFill>
                  <a:srgbClr val="443728"/>
                </a:solidFill>
                <a:latin typeface="Crimson Pro"/>
                <a:ea typeface="Crimson Pro"/>
                <a:cs typeface="Crimson Pro"/>
                <a:sym typeface="Crimson Pro"/>
              </a:rPr>
              <a:t>3</a:t>
            </a:r>
            <a:endParaRPr b="0" i="0" sz="2600" u="none" cap="none" strike="noStrike"/>
          </a:p>
        </p:txBody>
      </p:sp>
      <p:sp>
        <p:nvSpPr>
          <p:cNvPr id="109" name="Google Shape;109;p4"/>
          <p:cNvSpPr/>
          <p:nvPr/>
        </p:nvSpPr>
        <p:spPr>
          <a:xfrm>
            <a:off x="1511260" y="5346144"/>
            <a:ext cx="2948821" cy="69961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Tasas de Interés de Referencia</a:t>
            </a:r>
            <a:endParaRPr b="0" i="0" sz="2200" u="none" cap="none" strike="noStrike"/>
          </a:p>
        </p:txBody>
      </p:sp>
      <p:sp>
        <p:nvSpPr>
          <p:cNvPr id="110" name="Google Shape;110;p4"/>
          <p:cNvSpPr/>
          <p:nvPr/>
        </p:nvSpPr>
        <p:spPr>
          <a:xfrm>
            <a:off x="1511260" y="6180058"/>
            <a:ext cx="2948821" cy="1433036"/>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Tasas de interés establecidas por el banco central para influir en las condiciones crediticias.</a:t>
            </a:r>
            <a:endParaRPr b="0" i="0" sz="1750" u="none" cap="none" strike="noStrike"/>
          </a:p>
        </p:txBody>
      </p:sp>
      <p:sp>
        <p:nvSpPr>
          <p:cNvPr id="111" name="Google Shape;111;p4"/>
          <p:cNvSpPr/>
          <p:nvPr/>
        </p:nvSpPr>
        <p:spPr>
          <a:xfrm>
            <a:off x="4683919" y="5346144"/>
            <a:ext cx="503753" cy="503753"/>
          </a:xfrm>
          <a:prstGeom prst="roundRect">
            <a:avLst>
              <a:gd fmla="val 18670"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4845248" y="5430083"/>
            <a:ext cx="181094" cy="33587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43728"/>
              </a:buClr>
              <a:buSzPts val="2600"/>
              <a:buFont typeface="Crimson Pro"/>
              <a:buNone/>
            </a:pPr>
            <a:r>
              <a:rPr b="1" i="0" lang="en-US" sz="2600" u="none" cap="none" strike="noStrike">
                <a:solidFill>
                  <a:srgbClr val="443728"/>
                </a:solidFill>
                <a:latin typeface="Crimson Pro"/>
                <a:ea typeface="Crimson Pro"/>
                <a:cs typeface="Crimson Pro"/>
                <a:sym typeface="Crimson Pro"/>
              </a:rPr>
              <a:t>4</a:t>
            </a:r>
            <a:endParaRPr b="0" i="0" sz="2600" u="none" cap="none" strike="noStrike"/>
          </a:p>
        </p:txBody>
      </p:sp>
      <p:sp>
        <p:nvSpPr>
          <p:cNvPr id="113" name="Google Shape;113;p4"/>
          <p:cNvSpPr/>
          <p:nvPr/>
        </p:nvSpPr>
        <p:spPr>
          <a:xfrm>
            <a:off x="5411510" y="5346144"/>
            <a:ext cx="2948821" cy="69961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Requerimientos de Liquidez</a:t>
            </a:r>
            <a:endParaRPr b="0" i="0" sz="2200" u="none" cap="none" strike="noStrike"/>
          </a:p>
        </p:txBody>
      </p:sp>
      <p:sp>
        <p:nvSpPr>
          <p:cNvPr id="114" name="Google Shape;114;p4"/>
          <p:cNvSpPr/>
          <p:nvPr/>
        </p:nvSpPr>
        <p:spPr>
          <a:xfrm>
            <a:off x="5411510" y="6180058"/>
            <a:ext cx="2948821" cy="1433036"/>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Obligación de los bancos de mantener cierto nivel de activos líquidos para hacer frente a retiros.</a:t>
            </a:r>
            <a:endParaRPr b="0" i="0" sz="1750" u="none" cap="none" strike="noStrike"/>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descr="preencoded.png" id="120" name="Google Shape;120;p5"/>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21" name="Google Shape;121;p5"/>
          <p:cNvSpPr/>
          <p:nvPr/>
        </p:nvSpPr>
        <p:spPr>
          <a:xfrm>
            <a:off x="6258044" y="950000"/>
            <a:ext cx="7571780" cy="689015"/>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43728"/>
              </a:buClr>
              <a:buSzPts val="4300"/>
              <a:buFont typeface="Crimson Pro"/>
              <a:buNone/>
            </a:pPr>
            <a:r>
              <a:rPr b="1" i="0" lang="en-US" sz="4300" u="none" cap="none" strike="noStrike">
                <a:solidFill>
                  <a:srgbClr val="443728"/>
                </a:solidFill>
                <a:latin typeface="Crimson Pro"/>
                <a:ea typeface="Crimson Pro"/>
                <a:cs typeface="Crimson Pro"/>
                <a:sym typeface="Crimson Pro"/>
              </a:rPr>
              <a:t>Operaciones de Mercado Abierto</a:t>
            </a:r>
            <a:endParaRPr b="0" i="0" sz="4300" u="none" cap="none" strike="noStrike"/>
          </a:p>
        </p:txBody>
      </p:sp>
      <p:sp>
        <p:nvSpPr>
          <p:cNvPr id="122" name="Google Shape;122;p5"/>
          <p:cNvSpPr/>
          <p:nvPr/>
        </p:nvSpPr>
        <p:spPr>
          <a:xfrm>
            <a:off x="6573441" y="1969651"/>
            <a:ext cx="30480" cy="5309949"/>
          </a:xfrm>
          <a:prstGeom prst="roundRect">
            <a:avLst>
              <a:gd fmla="val 303837" name="adj"/>
            </a:avLst>
          </a:prstGeom>
          <a:solidFill>
            <a:srgbClr val="D1C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a:off x="6806208" y="2450425"/>
            <a:ext cx="771644" cy="30480"/>
          </a:xfrm>
          <a:prstGeom prst="roundRect">
            <a:avLst>
              <a:gd fmla="val 303837" name="adj"/>
            </a:avLst>
          </a:prstGeom>
          <a:solidFill>
            <a:srgbClr val="D1C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5"/>
          <p:cNvSpPr/>
          <p:nvPr/>
        </p:nvSpPr>
        <p:spPr>
          <a:xfrm>
            <a:off x="6340673" y="2217658"/>
            <a:ext cx="496014" cy="496014"/>
          </a:xfrm>
          <a:prstGeom prst="roundRect">
            <a:avLst>
              <a:gd fmla="val 18671"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6526768" y="2300288"/>
            <a:ext cx="123706" cy="330756"/>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43728"/>
              </a:buClr>
              <a:buSzPts val="2600"/>
              <a:buFont typeface="Crimson Pro"/>
              <a:buNone/>
            </a:pPr>
            <a:r>
              <a:rPr b="1" i="0" lang="en-US" sz="2600" u="none" cap="none" strike="noStrike">
                <a:solidFill>
                  <a:srgbClr val="443728"/>
                </a:solidFill>
                <a:latin typeface="Crimson Pro"/>
                <a:ea typeface="Crimson Pro"/>
                <a:cs typeface="Crimson Pro"/>
                <a:sym typeface="Crimson Pro"/>
              </a:rPr>
              <a:t>1</a:t>
            </a:r>
            <a:endParaRPr b="0" i="0" sz="2600" u="none" cap="none" strike="noStrike"/>
          </a:p>
        </p:txBody>
      </p:sp>
      <p:sp>
        <p:nvSpPr>
          <p:cNvPr id="126" name="Google Shape;126;p5"/>
          <p:cNvSpPr/>
          <p:nvPr/>
        </p:nvSpPr>
        <p:spPr>
          <a:xfrm>
            <a:off x="7801332" y="2190036"/>
            <a:ext cx="2756178" cy="344448"/>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43728"/>
              </a:buClr>
              <a:buSzPts val="2150"/>
              <a:buFont typeface="Crimson Pro"/>
              <a:buNone/>
            </a:pPr>
            <a:r>
              <a:rPr b="1" i="0" lang="en-US" sz="2150" u="none" cap="none" strike="noStrike">
                <a:solidFill>
                  <a:srgbClr val="443728"/>
                </a:solidFill>
                <a:latin typeface="Crimson Pro"/>
                <a:ea typeface="Crimson Pro"/>
                <a:cs typeface="Crimson Pro"/>
                <a:sym typeface="Crimson Pro"/>
              </a:rPr>
              <a:t>Compra de Títulos</a:t>
            </a:r>
            <a:endParaRPr b="0" i="0" sz="2150" u="none" cap="none" strike="noStrike"/>
          </a:p>
        </p:txBody>
      </p:sp>
      <p:sp>
        <p:nvSpPr>
          <p:cNvPr id="127" name="Google Shape;127;p5"/>
          <p:cNvSpPr/>
          <p:nvPr/>
        </p:nvSpPr>
        <p:spPr>
          <a:xfrm>
            <a:off x="7801332" y="2666762"/>
            <a:ext cx="6057424" cy="705564"/>
          </a:xfrm>
          <a:prstGeom prst="rect">
            <a:avLst/>
          </a:prstGeom>
          <a:noFill/>
          <a:ln>
            <a:noFill/>
          </a:ln>
        </p:spPr>
        <p:txBody>
          <a:bodyPr anchorCtr="0" anchor="t" bIns="0" lIns="0" spcFirstLastPara="1" rIns="0" wrap="square" tIns="0">
            <a:noAutofit/>
          </a:bodyPr>
          <a:lstStyle/>
          <a:p>
            <a:pPr indent="0" lvl="0" marL="0" marR="0" rtl="0" algn="l">
              <a:lnSpc>
                <a:spcPct val="161764"/>
              </a:lnSpc>
              <a:spcBef>
                <a:spcPts val="0"/>
              </a:spcBef>
              <a:spcAft>
                <a:spcPts val="0"/>
              </a:spcAft>
              <a:buClr>
                <a:srgbClr val="443728"/>
              </a:buClr>
              <a:buSzPts val="1700"/>
              <a:buFont typeface="Open Sans"/>
              <a:buNone/>
            </a:pPr>
            <a:r>
              <a:rPr b="0" i="0" lang="en-US" sz="1700" u="none" cap="none" strike="noStrike">
                <a:solidFill>
                  <a:srgbClr val="443728"/>
                </a:solidFill>
                <a:latin typeface="Open Sans"/>
                <a:ea typeface="Open Sans"/>
                <a:cs typeface="Open Sans"/>
                <a:sym typeface="Open Sans"/>
              </a:rPr>
              <a:t>El banco central compra títulos valores en el mercado, inyectando liquidez en la economía.</a:t>
            </a:r>
            <a:endParaRPr b="0" i="0" sz="1700" u="none" cap="none" strike="noStrike"/>
          </a:p>
        </p:txBody>
      </p:sp>
      <p:sp>
        <p:nvSpPr>
          <p:cNvPr id="128" name="Google Shape;128;p5"/>
          <p:cNvSpPr/>
          <p:nvPr/>
        </p:nvSpPr>
        <p:spPr>
          <a:xfrm>
            <a:off x="6806208" y="4293870"/>
            <a:ext cx="771644" cy="30480"/>
          </a:xfrm>
          <a:prstGeom prst="roundRect">
            <a:avLst>
              <a:gd fmla="val 303837" name="adj"/>
            </a:avLst>
          </a:prstGeom>
          <a:solidFill>
            <a:srgbClr val="D1C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6340673" y="4061103"/>
            <a:ext cx="496014" cy="496014"/>
          </a:xfrm>
          <a:prstGeom prst="roundRect">
            <a:avLst>
              <a:gd fmla="val 18671"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6504384" y="4143732"/>
            <a:ext cx="168593" cy="330756"/>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43728"/>
              </a:buClr>
              <a:buSzPts val="2600"/>
              <a:buFont typeface="Crimson Pro"/>
              <a:buNone/>
            </a:pPr>
            <a:r>
              <a:rPr b="1" i="0" lang="en-US" sz="2600" u="none" cap="none" strike="noStrike">
                <a:solidFill>
                  <a:srgbClr val="443728"/>
                </a:solidFill>
                <a:latin typeface="Crimson Pro"/>
                <a:ea typeface="Crimson Pro"/>
                <a:cs typeface="Crimson Pro"/>
                <a:sym typeface="Crimson Pro"/>
              </a:rPr>
              <a:t>2</a:t>
            </a:r>
            <a:endParaRPr b="0" i="0" sz="2600" u="none" cap="none" strike="noStrike"/>
          </a:p>
        </p:txBody>
      </p:sp>
      <p:sp>
        <p:nvSpPr>
          <p:cNvPr id="131" name="Google Shape;131;p5"/>
          <p:cNvSpPr/>
          <p:nvPr/>
        </p:nvSpPr>
        <p:spPr>
          <a:xfrm>
            <a:off x="7801332" y="4033480"/>
            <a:ext cx="2756178" cy="344448"/>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43728"/>
              </a:buClr>
              <a:buSzPts val="2150"/>
              <a:buFont typeface="Crimson Pro"/>
              <a:buNone/>
            </a:pPr>
            <a:r>
              <a:rPr b="1" i="0" lang="en-US" sz="2150" u="none" cap="none" strike="noStrike">
                <a:solidFill>
                  <a:srgbClr val="443728"/>
                </a:solidFill>
                <a:latin typeface="Crimson Pro"/>
                <a:ea typeface="Crimson Pro"/>
                <a:cs typeface="Crimson Pro"/>
                <a:sym typeface="Crimson Pro"/>
              </a:rPr>
              <a:t>Venta de Títulos</a:t>
            </a:r>
            <a:endParaRPr b="0" i="0" sz="2150" u="none" cap="none" strike="noStrike"/>
          </a:p>
        </p:txBody>
      </p:sp>
      <p:sp>
        <p:nvSpPr>
          <p:cNvPr id="132" name="Google Shape;132;p5"/>
          <p:cNvSpPr/>
          <p:nvPr/>
        </p:nvSpPr>
        <p:spPr>
          <a:xfrm>
            <a:off x="7801332" y="4510207"/>
            <a:ext cx="6057424" cy="705564"/>
          </a:xfrm>
          <a:prstGeom prst="rect">
            <a:avLst/>
          </a:prstGeom>
          <a:noFill/>
          <a:ln>
            <a:noFill/>
          </a:ln>
        </p:spPr>
        <p:txBody>
          <a:bodyPr anchorCtr="0" anchor="t" bIns="0" lIns="0" spcFirstLastPara="1" rIns="0" wrap="square" tIns="0">
            <a:noAutofit/>
          </a:bodyPr>
          <a:lstStyle/>
          <a:p>
            <a:pPr indent="0" lvl="0" marL="0" marR="0" rtl="0" algn="l">
              <a:lnSpc>
                <a:spcPct val="161764"/>
              </a:lnSpc>
              <a:spcBef>
                <a:spcPts val="0"/>
              </a:spcBef>
              <a:spcAft>
                <a:spcPts val="0"/>
              </a:spcAft>
              <a:buClr>
                <a:srgbClr val="443728"/>
              </a:buClr>
              <a:buSzPts val="1700"/>
              <a:buFont typeface="Open Sans"/>
              <a:buNone/>
            </a:pPr>
            <a:r>
              <a:rPr b="0" i="0" lang="en-US" sz="1700" u="none" cap="none" strike="noStrike">
                <a:solidFill>
                  <a:srgbClr val="443728"/>
                </a:solidFill>
                <a:latin typeface="Open Sans"/>
                <a:ea typeface="Open Sans"/>
                <a:cs typeface="Open Sans"/>
                <a:sym typeface="Open Sans"/>
              </a:rPr>
              <a:t>El banco central vende títulos valores, retirando liquidez de la economía.</a:t>
            </a:r>
            <a:endParaRPr b="0" i="0" sz="1700" u="none" cap="none" strike="noStrike"/>
          </a:p>
        </p:txBody>
      </p:sp>
      <p:sp>
        <p:nvSpPr>
          <p:cNvPr id="133" name="Google Shape;133;p5"/>
          <p:cNvSpPr/>
          <p:nvPr/>
        </p:nvSpPr>
        <p:spPr>
          <a:xfrm>
            <a:off x="6806208" y="6137315"/>
            <a:ext cx="771644" cy="30480"/>
          </a:xfrm>
          <a:prstGeom prst="roundRect">
            <a:avLst>
              <a:gd fmla="val 303837" name="adj"/>
            </a:avLst>
          </a:prstGeom>
          <a:solidFill>
            <a:srgbClr val="D1C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6340673" y="5904548"/>
            <a:ext cx="496014" cy="496014"/>
          </a:xfrm>
          <a:prstGeom prst="roundRect">
            <a:avLst>
              <a:gd fmla="val 18671" name="adj"/>
            </a:avLst>
          </a:prstGeom>
          <a:solidFill>
            <a:srgbClr val="EBE2E0"/>
          </a:solidFill>
          <a:ln cap="flat" cmpd="sng" w="9525">
            <a:solidFill>
              <a:srgbClr val="D1C8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6507956" y="5987177"/>
            <a:ext cx="161449" cy="330756"/>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43728"/>
              </a:buClr>
              <a:buSzPts val="2600"/>
              <a:buFont typeface="Crimson Pro"/>
              <a:buNone/>
            </a:pPr>
            <a:r>
              <a:rPr b="1" i="0" lang="en-US" sz="2600" u="none" cap="none" strike="noStrike">
                <a:solidFill>
                  <a:srgbClr val="443728"/>
                </a:solidFill>
                <a:latin typeface="Crimson Pro"/>
                <a:ea typeface="Crimson Pro"/>
                <a:cs typeface="Crimson Pro"/>
                <a:sym typeface="Crimson Pro"/>
              </a:rPr>
              <a:t>3</a:t>
            </a:r>
            <a:endParaRPr b="0" i="0" sz="2600" u="none" cap="none" strike="noStrike"/>
          </a:p>
        </p:txBody>
      </p:sp>
      <p:sp>
        <p:nvSpPr>
          <p:cNvPr id="136" name="Google Shape;136;p5"/>
          <p:cNvSpPr/>
          <p:nvPr/>
        </p:nvSpPr>
        <p:spPr>
          <a:xfrm>
            <a:off x="7801332" y="5876925"/>
            <a:ext cx="3411974" cy="344448"/>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43728"/>
              </a:buClr>
              <a:buSzPts val="2150"/>
              <a:buFont typeface="Crimson Pro"/>
              <a:buNone/>
            </a:pPr>
            <a:r>
              <a:rPr b="1" i="0" lang="en-US" sz="2150" u="none" cap="none" strike="noStrike">
                <a:solidFill>
                  <a:srgbClr val="443728"/>
                </a:solidFill>
                <a:latin typeface="Crimson Pro"/>
                <a:ea typeface="Crimson Pro"/>
                <a:cs typeface="Crimson Pro"/>
                <a:sym typeface="Crimson Pro"/>
              </a:rPr>
              <a:t>Ajuste de la Oferta Monetaria</a:t>
            </a:r>
            <a:endParaRPr b="0" i="0" sz="2150" u="none" cap="none" strike="noStrike"/>
          </a:p>
        </p:txBody>
      </p:sp>
      <p:sp>
        <p:nvSpPr>
          <p:cNvPr id="137" name="Google Shape;137;p5"/>
          <p:cNvSpPr/>
          <p:nvPr/>
        </p:nvSpPr>
        <p:spPr>
          <a:xfrm>
            <a:off x="7801332" y="6353651"/>
            <a:ext cx="6057424" cy="705564"/>
          </a:xfrm>
          <a:prstGeom prst="rect">
            <a:avLst/>
          </a:prstGeom>
          <a:noFill/>
          <a:ln>
            <a:noFill/>
          </a:ln>
        </p:spPr>
        <p:txBody>
          <a:bodyPr anchorCtr="0" anchor="t" bIns="0" lIns="0" spcFirstLastPara="1" rIns="0" wrap="square" tIns="0">
            <a:noAutofit/>
          </a:bodyPr>
          <a:lstStyle/>
          <a:p>
            <a:pPr indent="0" lvl="0" marL="0" marR="0" rtl="0" algn="l">
              <a:lnSpc>
                <a:spcPct val="161764"/>
              </a:lnSpc>
              <a:spcBef>
                <a:spcPts val="0"/>
              </a:spcBef>
              <a:spcAft>
                <a:spcPts val="0"/>
              </a:spcAft>
              <a:buClr>
                <a:srgbClr val="443728"/>
              </a:buClr>
              <a:buSzPts val="1700"/>
              <a:buFont typeface="Open Sans"/>
              <a:buNone/>
            </a:pPr>
            <a:r>
              <a:rPr b="0" i="0" lang="en-US" sz="1700" u="none" cap="none" strike="noStrike">
                <a:solidFill>
                  <a:srgbClr val="443728"/>
                </a:solidFill>
                <a:latin typeface="Open Sans"/>
                <a:ea typeface="Open Sans"/>
                <a:cs typeface="Open Sans"/>
                <a:sym typeface="Open Sans"/>
              </a:rPr>
              <a:t>Estas operaciones permiten al banco central influir en la cantidad de dinero circulante.</a:t>
            </a:r>
            <a:endParaRPr b="0" i="0" sz="1700" u="none" cap="none" strike="noStrike"/>
          </a:p>
        </p:txBody>
      </p:sp>
      <p:sp>
        <p:nvSpPr>
          <p:cNvPr id="138" name="Google Shape;138;p5"/>
          <p:cNvSpPr/>
          <p:nvPr/>
        </p:nvSpPr>
        <p:spPr>
          <a:xfrm>
            <a:off x="12889225" y="7770800"/>
            <a:ext cx="1677600" cy="458700"/>
          </a:xfrm>
          <a:prstGeom prst="rect">
            <a:avLst/>
          </a:prstGeom>
          <a:solidFill>
            <a:srgbClr val="FFFCFA"/>
          </a:solidFill>
          <a:ln cap="flat" cmpd="sng" w="9525">
            <a:solidFill>
              <a:srgbClr val="FFFCF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descr="preencoded.png" id="144" name="Google Shape;144;p6"/>
          <p:cNvPicPr preferRelativeResize="0"/>
          <p:nvPr/>
        </p:nvPicPr>
        <p:blipFill rotWithShape="1">
          <a:blip r:embed="rId3">
            <a:alphaModFix/>
          </a:blip>
          <a:srcRect b="0" l="0" r="0" t="0"/>
          <a:stretch/>
        </p:blipFill>
        <p:spPr>
          <a:xfrm>
            <a:off x="0" y="0"/>
            <a:ext cx="14630400" cy="2835235"/>
          </a:xfrm>
          <a:prstGeom prst="rect">
            <a:avLst/>
          </a:prstGeom>
          <a:noFill/>
          <a:ln>
            <a:noFill/>
          </a:ln>
        </p:spPr>
      </p:pic>
      <p:sp>
        <p:nvSpPr>
          <p:cNvPr id="145" name="Google Shape;145;p6"/>
          <p:cNvSpPr/>
          <p:nvPr/>
        </p:nvSpPr>
        <p:spPr>
          <a:xfrm>
            <a:off x="793790" y="3821430"/>
            <a:ext cx="5670590"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443728"/>
              </a:buClr>
              <a:buSzPts val="4450"/>
              <a:buFont typeface="Crimson Pro"/>
              <a:buNone/>
            </a:pPr>
            <a:r>
              <a:rPr b="1" i="0" lang="en-US" sz="4450" u="none" cap="none" strike="noStrike">
                <a:solidFill>
                  <a:srgbClr val="443728"/>
                </a:solidFill>
                <a:latin typeface="Crimson Pro"/>
                <a:ea typeface="Crimson Pro"/>
                <a:cs typeface="Crimson Pro"/>
                <a:sym typeface="Crimson Pro"/>
              </a:rPr>
              <a:t>Encajes Bancarios</a:t>
            </a:r>
            <a:endParaRPr b="0" i="0" sz="4450" u="none" cap="none" strike="noStrike"/>
          </a:p>
        </p:txBody>
      </p:sp>
      <p:pic>
        <p:nvPicPr>
          <p:cNvPr descr="preencoded.png" id="146" name="Google Shape;146;p6"/>
          <p:cNvPicPr preferRelativeResize="0"/>
          <p:nvPr/>
        </p:nvPicPr>
        <p:blipFill rotWithShape="1">
          <a:blip r:embed="rId4">
            <a:alphaModFix/>
          </a:blip>
          <a:srcRect b="0" l="0" r="0" t="0"/>
          <a:stretch/>
        </p:blipFill>
        <p:spPr>
          <a:xfrm>
            <a:off x="793790" y="4870371"/>
            <a:ext cx="566976" cy="566976"/>
          </a:xfrm>
          <a:prstGeom prst="rect">
            <a:avLst/>
          </a:prstGeom>
          <a:noFill/>
          <a:ln>
            <a:noFill/>
          </a:ln>
        </p:spPr>
      </p:pic>
      <p:sp>
        <p:nvSpPr>
          <p:cNvPr id="147" name="Google Shape;147;p6"/>
          <p:cNvSpPr/>
          <p:nvPr/>
        </p:nvSpPr>
        <p:spPr>
          <a:xfrm>
            <a:off x="793790" y="5664160"/>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Requisitos de Reserva</a:t>
            </a:r>
            <a:endParaRPr b="0" i="0" sz="2200" u="none" cap="none" strike="noStrike"/>
          </a:p>
        </p:txBody>
      </p:sp>
      <p:sp>
        <p:nvSpPr>
          <p:cNvPr id="148" name="Google Shape;148;p6"/>
          <p:cNvSpPr/>
          <p:nvPr/>
        </p:nvSpPr>
        <p:spPr>
          <a:xfrm>
            <a:off x="793790" y="6154579"/>
            <a:ext cx="4120753"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Los bancos deben mantener una fracción de sus depósitos en efectivo en el banco central.</a:t>
            </a:r>
            <a:endParaRPr b="0" i="0" sz="1750" u="none" cap="none" strike="noStrike"/>
          </a:p>
        </p:txBody>
      </p:sp>
      <p:pic>
        <p:nvPicPr>
          <p:cNvPr descr="preencoded.png" id="149" name="Google Shape;149;p6"/>
          <p:cNvPicPr preferRelativeResize="0"/>
          <p:nvPr/>
        </p:nvPicPr>
        <p:blipFill rotWithShape="1">
          <a:blip r:embed="rId5">
            <a:alphaModFix/>
          </a:blip>
          <a:srcRect b="0" l="0" r="0" t="0"/>
          <a:stretch/>
        </p:blipFill>
        <p:spPr>
          <a:xfrm>
            <a:off x="5254704" y="4870371"/>
            <a:ext cx="566976" cy="566976"/>
          </a:xfrm>
          <a:prstGeom prst="rect">
            <a:avLst/>
          </a:prstGeom>
          <a:noFill/>
          <a:ln>
            <a:noFill/>
          </a:ln>
        </p:spPr>
      </p:pic>
      <p:sp>
        <p:nvSpPr>
          <p:cNvPr id="150" name="Google Shape;150;p6"/>
          <p:cNvSpPr/>
          <p:nvPr/>
        </p:nvSpPr>
        <p:spPr>
          <a:xfrm>
            <a:off x="5254704" y="5664160"/>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Ajuste de la Liquidez</a:t>
            </a:r>
            <a:endParaRPr b="0" i="0" sz="2200" u="none" cap="none" strike="noStrike"/>
          </a:p>
        </p:txBody>
      </p:sp>
      <p:sp>
        <p:nvSpPr>
          <p:cNvPr id="151" name="Google Shape;151;p6"/>
          <p:cNvSpPr/>
          <p:nvPr/>
        </p:nvSpPr>
        <p:spPr>
          <a:xfrm>
            <a:off x="5254704" y="6154579"/>
            <a:ext cx="4120872"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Variaciones en el encaje bancario afectan la capacidad de los bancos para otorgar créditos.</a:t>
            </a:r>
            <a:endParaRPr b="0" i="0" sz="1750" u="none" cap="none" strike="noStrike"/>
          </a:p>
        </p:txBody>
      </p:sp>
      <p:pic>
        <p:nvPicPr>
          <p:cNvPr descr="preencoded.png" id="152" name="Google Shape;152;p6"/>
          <p:cNvPicPr preferRelativeResize="0"/>
          <p:nvPr/>
        </p:nvPicPr>
        <p:blipFill rotWithShape="1">
          <a:blip r:embed="rId6">
            <a:alphaModFix/>
          </a:blip>
          <a:srcRect b="0" l="0" r="0" t="0"/>
          <a:stretch/>
        </p:blipFill>
        <p:spPr>
          <a:xfrm>
            <a:off x="9715738" y="4870371"/>
            <a:ext cx="566976" cy="566976"/>
          </a:xfrm>
          <a:prstGeom prst="rect">
            <a:avLst/>
          </a:prstGeom>
          <a:noFill/>
          <a:ln>
            <a:noFill/>
          </a:ln>
        </p:spPr>
      </p:pic>
      <p:sp>
        <p:nvSpPr>
          <p:cNvPr id="153" name="Google Shape;153;p6"/>
          <p:cNvSpPr/>
          <p:nvPr/>
        </p:nvSpPr>
        <p:spPr>
          <a:xfrm>
            <a:off x="9715738" y="5664160"/>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Control de la Inflación</a:t>
            </a:r>
            <a:endParaRPr b="0" i="0" sz="2200" u="none" cap="none" strike="noStrike"/>
          </a:p>
        </p:txBody>
      </p:sp>
      <p:sp>
        <p:nvSpPr>
          <p:cNvPr id="154" name="Google Shape;154;p6"/>
          <p:cNvSpPr/>
          <p:nvPr/>
        </p:nvSpPr>
        <p:spPr>
          <a:xfrm>
            <a:off x="9715738" y="6154579"/>
            <a:ext cx="4120753"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Los encajes bancarios son una herramienta para regular la oferta monetaria y la inflación.</a:t>
            </a:r>
            <a:endParaRPr b="0" i="0" sz="1750" u="none" cap="none" strike="noStrike"/>
          </a:p>
        </p:txBody>
      </p:sp>
      <p:sp>
        <p:nvSpPr>
          <p:cNvPr id="155" name="Google Shape;155;p6"/>
          <p:cNvSpPr/>
          <p:nvPr/>
        </p:nvSpPr>
        <p:spPr>
          <a:xfrm>
            <a:off x="12889225" y="7770800"/>
            <a:ext cx="1677600" cy="458700"/>
          </a:xfrm>
          <a:prstGeom prst="rect">
            <a:avLst/>
          </a:prstGeom>
          <a:solidFill>
            <a:srgbClr val="FFFCFA"/>
          </a:solidFill>
          <a:ln cap="flat" cmpd="sng" w="9525">
            <a:solidFill>
              <a:srgbClr val="FFFCF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descr="preencoded.png" id="161" name="Google Shape;161;p7"/>
          <p:cNvPicPr preferRelativeResize="0"/>
          <p:nvPr/>
        </p:nvPicPr>
        <p:blipFill rotWithShape="1">
          <a:blip r:embed="rId3">
            <a:alphaModFix/>
          </a:blip>
          <a:srcRect b="0" l="0" r="0" t="0"/>
          <a:stretch/>
        </p:blipFill>
        <p:spPr>
          <a:xfrm>
            <a:off x="0" y="0"/>
            <a:ext cx="14630400" cy="2835235"/>
          </a:xfrm>
          <a:prstGeom prst="rect">
            <a:avLst/>
          </a:prstGeom>
          <a:noFill/>
          <a:ln>
            <a:noFill/>
          </a:ln>
        </p:spPr>
      </p:pic>
      <p:sp>
        <p:nvSpPr>
          <p:cNvPr id="162" name="Google Shape;162;p7"/>
          <p:cNvSpPr/>
          <p:nvPr/>
        </p:nvSpPr>
        <p:spPr>
          <a:xfrm>
            <a:off x="793790" y="3481268"/>
            <a:ext cx="7140416"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443728"/>
              </a:buClr>
              <a:buSzPts val="4450"/>
              <a:buFont typeface="Crimson Pro"/>
              <a:buNone/>
            </a:pPr>
            <a:r>
              <a:rPr b="1" i="0" lang="en-US" sz="4450" u="none" cap="none" strike="noStrike">
                <a:solidFill>
                  <a:srgbClr val="443728"/>
                </a:solidFill>
                <a:latin typeface="Crimson Pro"/>
                <a:ea typeface="Crimson Pro"/>
                <a:cs typeface="Crimson Pro"/>
                <a:sym typeface="Crimson Pro"/>
              </a:rPr>
              <a:t>Tasas de Interés de Referencia</a:t>
            </a:r>
            <a:endParaRPr b="0" i="0" sz="4450" u="none" cap="none" strike="noStrike"/>
          </a:p>
        </p:txBody>
      </p:sp>
      <p:pic>
        <p:nvPicPr>
          <p:cNvPr descr="preencoded.png" id="163" name="Google Shape;163;p7"/>
          <p:cNvPicPr preferRelativeResize="0"/>
          <p:nvPr/>
        </p:nvPicPr>
        <p:blipFill rotWithShape="1">
          <a:blip r:embed="rId4">
            <a:alphaModFix/>
          </a:blip>
          <a:srcRect b="0" l="0" r="0" t="0"/>
          <a:stretch/>
        </p:blipFill>
        <p:spPr>
          <a:xfrm>
            <a:off x="793790" y="4530209"/>
            <a:ext cx="4347567" cy="907256"/>
          </a:xfrm>
          <a:prstGeom prst="rect">
            <a:avLst/>
          </a:prstGeom>
          <a:noFill/>
          <a:ln>
            <a:noFill/>
          </a:ln>
        </p:spPr>
      </p:pic>
      <p:sp>
        <p:nvSpPr>
          <p:cNvPr id="164" name="Google Shape;164;p7"/>
          <p:cNvSpPr/>
          <p:nvPr/>
        </p:nvSpPr>
        <p:spPr>
          <a:xfrm>
            <a:off x="1020604" y="5777627"/>
            <a:ext cx="2869406"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Tasa de Interés Objetivo</a:t>
            </a:r>
            <a:endParaRPr b="0" i="0" sz="2200" u="none" cap="none" strike="noStrike"/>
          </a:p>
        </p:txBody>
      </p:sp>
      <p:sp>
        <p:nvSpPr>
          <p:cNvPr id="165" name="Google Shape;165;p7"/>
          <p:cNvSpPr/>
          <p:nvPr/>
        </p:nvSpPr>
        <p:spPr>
          <a:xfrm>
            <a:off x="1020604" y="6268045"/>
            <a:ext cx="3893939"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El banco central establece una tasa de interés de referencia para influir en las condiciones crediticias.</a:t>
            </a:r>
            <a:endParaRPr b="0" i="0" sz="1750" u="none" cap="none" strike="noStrike"/>
          </a:p>
        </p:txBody>
      </p:sp>
      <p:pic>
        <p:nvPicPr>
          <p:cNvPr descr="preencoded.png" id="166" name="Google Shape;166;p7"/>
          <p:cNvPicPr preferRelativeResize="0"/>
          <p:nvPr/>
        </p:nvPicPr>
        <p:blipFill rotWithShape="1">
          <a:blip r:embed="rId5">
            <a:alphaModFix/>
          </a:blip>
          <a:srcRect b="0" l="0" r="0" t="0"/>
          <a:stretch/>
        </p:blipFill>
        <p:spPr>
          <a:xfrm>
            <a:off x="5141357" y="4530209"/>
            <a:ext cx="4347567" cy="907256"/>
          </a:xfrm>
          <a:prstGeom prst="rect">
            <a:avLst/>
          </a:prstGeom>
          <a:noFill/>
          <a:ln>
            <a:noFill/>
          </a:ln>
        </p:spPr>
      </p:pic>
      <p:sp>
        <p:nvSpPr>
          <p:cNvPr id="167" name="Google Shape;167;p7"/>
          <p:cNvSpPr/>
          <p:nvPr/>
        </p:nvSpPr>
        <p:spPr>
          <a:xfrm>
            <a:off x="5368171" y="5777627"/>
            <a:ext cx="3097768"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Tasa de Interés de Política</a:t>
            </a:r>
            <a:endParaRPr b="0" i="0" sz="2200" u="none" cap="none" strike="noStrike"/>
          </a:p>
        </p:txBody>
      </p:sp>
      <p:sp>
        <p:nvSpPr>
          <p:cNvPr id="168" name="Google Shape;168;p7"/>
          <p:cNvSpPr/>
          <p:nvPr/>
        </p:nvSpPr>
        <p:spPr>
          <a:xfrm>
            <a:off x="5368171" y="6268045"/>
            <a:ext cx="3893939"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Esta tasa marca el nivel de las tasas de interés de mercado, como los préstamos bancarios.</a:t>
            </a:r>
            <a:endParaRPr b="0" i="0" sz="1750" u="none" cap="none" strike="noStrike"/>
          </a:p>
        </p:txBody>
      </p:sp>
      <p:pic>
        <p:nvPicPr>
          <p:cNvPr descr="preencoded.png" id="169" name="Google Shape;169;p7"/>
          <p:cNvPicPr preferRelativeResize="0"/>
          <p:nvPr/>
        </p:nvPicPr>
        <p:blipFill rotWithShape="1">
          <a:blip r:embed="rId6">
            <a:alphaModFix/>
          </a:blip>
          <a:srcRect b="0" l="0" r="0" t="0"/>
          <a:stretch/>
        </p:blipFill>
        <p:spPr>
          <a:xfrm>
            <a:off x="9488924" y="4530209"/>
            <a:ext cx="4347567" cy="907256"/>
          </a:xfrm>
          <a:prstGeom prst="rect">
            <a:avLst/>
          </a:prstGeom>
          <a:noFill/>
          <a:ln>
            <a:noFill/>
          </a:ln>
        </p:spPr>
      </p:pic>
      <p:sp>
        <p:nvSpPr>
          <p:cNvPr id="170" name="Google Shape;170;p7"/>
          <p:cNvSpPr/>
          <p:nvPr/>
        </p:nvSpPr>
        <p:spPr>
          <a:xfrm>
            <a:off x="9715738" y="5777627"/>
            <a:ext cx="283904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Transmisión Monetaria</a:t>
            </a:r>
            <a:endParaRPr b="0" i="0" sz="2200" u="none" cap="none" strike="noStrike"/>
          </a:p>
        </p:txBody>
      </p:sp>
      <p:sp>
        <p:nvSpPr>
          <p:cNvPr id="171" name="Google Shape;171;p7"/>
          <p:cNvSpPr/>
          <p:nvPr/>
        </p:nvSpPr>
        <p:spPr>
          <a:xfrm>
            <a:off x="9715738" y="6268045"/>
            <a:ext cx="3893939"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Los cambios en la tasa de referencia se transmiten a la economía, afectando el gasto y la inversión.</a:t>
            </a:r>
            <a:endParaRPr b="0" i="0" sz="1750" u="none" cap="none" strike="noStrike"/>
          </a:p>
        </p:txBody>
      </p:sp>
      <p:sp>
        <p:nvSpPr>
          <p:cNvPr id="172" name="Google Shape;172;p7"/>
          <p:cNvSpPr/>
          <p:nvPr/>
        </p:nvSpPr>
        <p:spPr>
          <a:xfrm>
            <a:off x="12889225" y="7770800"/>
            <a:ext cx="1677600" cy="458700"/>
          </a:xfrm>
          <a:prstGeom prst="rect">
            <a:avLst/>
          </a:prstGeom>
          <a:solidFill>
            <a:srgbClr val="FFFCFA"/>
          </a:solidFill>
          <a:ln cap="flat" cmpd="sng" w="9525">
            <a:solidFill>
              <a:srgbClr val="FFFCF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descr="preencoded.png" id="178" name="Google Shape;178;p8"/>
          <p:cNvPicPr preferRelativeResize="0"/>
          <p:nvPr/>
        </p:nvPicPr>
        <p:blipFill rotWithShape="1">
          <a:blip r:embed="rId3">
            <a:alphaModFix/>
          </a:blip>
          <a:srcRect b="0" l="0" r="0" t="0"/>
          <a:stretch/>
        </p:blipFill>
        <p:spPr>
          <a:xfrm>
            <a:off x="0" y="0"/>
            <a:ext cx="14630400" cy="2835235"/>
          </a:xfrm>
          <a:prstGeom prst="rect">
            <a:avLst/>
          </a:prstGeom>
          <a:noFill/>
          <a:ln>
            <a:noFill/>
          </a:ln>
        </p:spPr>
      </p:pic>
      <p:sp>
        <p:nvSpPr>
          <p:cNvPr id="179" name="Google Shape;179;p8"/>
          <p:cNvSpPr/>
          <p:nvPr/>
        </p:nvSpPr>
        <p:spPr>
          <a:xfrm>
            <a:off x="793790" y="3480435"/>
            <a:ext cx="6721316"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443728"/>
              </a:buClr>
              <a:buSzPts val="4450"/>
              <a:buFont typeface="Crimson Pro"/>
              <a:buNone/>
            </a:pPr>
            <a:r>
              <a:rPr b="1" i="0" lang="en-US" sz="4450" u="none" cap="none" strike="noStrike">
                <a:solidFill>
                  <a:srgbClr val="443728"/>
                </a:solidFill>
                <a:latin typeface="Crimson Pro"/>
                <a:ea typeface="Crimson Pro"/>
                <a:cs typeface="Crimson Pro"/>
                <a:sym typeface="Crimson Pro"/>
              </a:rPr>
              <a:t>Requerimientos de Liquidez</a:t>
            </a:r>
            <a:endParaRPr b="0" i="0" sz="4450" u="none" cap="none" strike="noStrike"/>
          </a:p>
        </p:txBody>
      </p:sp>
      <p:sp>
        <p:nvSpPr>
          <p:cNvPr id="180" name="Google Shape;180;p8"/>
          <p:cNvSpPr/>
          <p:nvPr/>
        </p:nvSpPr>
        <p:spPr>
          <a:xfrm>
            <a:off x="793790" y="4529376"/>
            <a:ext cx="13042821" cy="3054906"/>
          </a:xfrm>
          <a:prstGeom prst="roundRect">
            <a:avLst>
              <a:gd fmla="val 3119" name="adj"/>
            </a:avLst>
          </a:prstGeom>
          <a:noFill/>
          <a:ln cap="flat" cmpd="sng" w="9525">
            <a:solidFill>
              <a:srgbClr val="000000">
                <a:alpha val="784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a:off x="801410" y="4536996"/>
            <a:ext cx="13027581" cy="1013222"/>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a:off x="1028224" y="4680704"/>
            <a:ext cx="6056352"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Objetivo</a:t>
            </a:r>
            <a:endParaRPr b="0" i="0" sz="1750" u="none" cap="none" strike="noStrike"/>
          </a:p>
        </p:txBody>
      </p:sp>
      <p:sp>
        <p:nvSpPr>
          <p:cNvPr id="183" name="Google Shape;183;p8"/>
          <p:cNvSpPr/>
          <p:nvPr/>
        </p:nvSpPr>
        <p:spPr>
          <a:xfrm>
            <a:off x="7545824" y="4680704"/>
            <a:ext cx="6056352"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Asegurar que los bancos mantengan suficientes activos líquidos para hacer frente a retiros de depósitos.</a:t>
            </a:r>
            <a:endParaRPr b="0" i="0" sz="1750" u="none" cap="none" strike="noStrike"/>
          </a:p>
        </p:txBody>
      </p:sp>
      <p:sp>
        <p:nvSpPr>
          <p:cNvPr id="184" name="Google Shape;184;p8"/>
          <p:cNvSpPr/>
          <p:nvPr/>
        </p:nvSpPr>
        <p:spPr>
          <a:xfrm>
            <a:off x="801410" y="5550218"/>
            <a:ext cx="13027581" cy="1013222"/>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1028224" y="5693926"/>
            <a:ext cx="6056352"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Instrumentos</a:t>
            </a:r>
            <a:endParaRPr b="0" i="0" sz="1750" u="none" cap="none" strike="noStrike"/>
          </a:p>
        </p:txBody>
      </p:sp>
      <p:sp>
        <p:nvSpPr>
          <p:cNvPr id="186" name="Google Shape;186;p8"/>
          <p:cNvSpPr/>
          <p:nvPr/>
        </p:nvSpPr>
        <p:spPr>
          <a:xfrm>
            <a:off x="7545824" y="5693926"/>
            <a:ext cx="6056352"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Exigencia de mantener un porcentaje mínimo de activos líquidos sobre los depósitos.</a:t>
            </a:r>
            <a:endParaRPr b="0" i="0" sz="1750" u="none" cap="none" strike="noStrike"/>
          </a:p>
        </p:txBody>
      </p:sp>
      <p:sp>
        <p:nvSpPr>
          <p:cNvPr id="187" name="Google Shape;187;p8"/>
          <p:cNvSpPr/>
          <p:nvPr/>
        </p:nvSpPr>
        <p:spPr>
          <a:xfrm>
            <a:off x="801410" y="6563439"/>
            <a:ext cx="13027581" cy="1013222"/>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p:nvPr/>
        </p:nvSpPr>
        <p:spPr>
          <a:xfrm>
            <a:off x="1028224" y="6707148"/>
            <a:ext cx="6056352"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Impacto</a:t>
            </a:r>
            <a:endParaRPr b="0" i="0" sz="1750" u="none" cap="none" strike="noStrike"/>
          </a:p>
        </p:txBody>
      </p:sp>
      <p:sp>
        <p:nvSpPr>
          <p:cNvPr id="189" name="Google Shape;189;p8"/>
          <p:cNvSpPr/>
          <p:nvPr/>
        </p:nvSpPr>
        <p:spPr>
          <a:xfrm>
            <a:off x="7545824" y="6707148"/>
            <a:ext cx="6056352"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Limita la capacidad de los bancos para prestar y afecta la oferta de crédito en la economía.</a:t>
            </a:r>
            <a:endParaRPr b="0" i="0" sz="1750" u="none" cap="none" strike="noStrike"/>
          </a:p>
        </p:txBody>
      </p:sp>
      <p:sp>
        <p:nvSpPr>
          <p:cNvPr id="190" name="Google Shape;190;p8"/>
          <p:cNvSpPr/>
          <p:nvPr/>
        </p:nvSpPr>
        <p:spPr>
          <a:xfrm>
            <a:off x="12889225" y="7770800"/>
            <a:ext cx="1677600" cy="458700"/>
          </a:xfrm>
          <a:prstGeom prst="rect">
            <a:avLst/>
          </a:prstGeom>
          <a:solidFill>
            <a:srgbClr val="FFFCFA"/>
          </a:solidFill>
          <a:ln cap="flat" cmpd="sng" w="9525">
            <a:solidFill>
              <a:srgbClr val="FFFCF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9"/>
          <p:cNvSpPr/>
          <p:nvPr/>
        </p:nvSpPr>
        <p:spPr>
          <a:xfrm>
            <a:off x="793790" y="2358509"/>
            <a:ext cx="8545116"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443728"/>
              </a:buClr>
              <a:buSzPts val="4450"/>
              <a:buFont typeface="Crimson Pro"/>
              <a:buNone/>
            </a:pPr>
            <a:r>
              <a:rPr b="1" i="0" lang="en-US" sz="4450" u="none" cap="none" strike="noStrike">
                <a:solidFill>
                  <a:srgbClr val="443728"/>
                </a:solidFill>
                <a:latin typeface="Crimson Pro"/>
                <a:ea typeface="Crimson Pro"/>
                <a:cs typeface="Crimson Pro"/>
                <a:sym typeface="Crimson Pro"/>
              </a:rPr>
              <a:t>Intervención en Mercado de Divisas</a:t>
            </a:r>
            <a:endParaRPr b="0" i="0" sz="4450" u="none" cap="none" strike="noStrike"/>
          </a:p>
        </p:txBody>
      </p:sp>
      <p:sp>
        <p:nvSpPr>
          <p:cNvPr id="197" name="Google Shape;197;p9"/>
          <p:cNvSpPr/>
          <p:nvPr/>
        </p:nvSpPr>
        <p:spPr>
          <a:xfrm>
            <a:off x="793790" y="3634264"/>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Compra de Divisas</a:t>
            </a:r>
            <a:endParaRPr b="0" i="0" sz="2200" u="none" cap="none" strike="noStrike"/>
          </a:p>
        </p:txBody>
      </p:sp>
      <p:sp>
        <p:nvSpPr>
          <p:cNvPr id="198" name="Google Shape;198;p9"/>
          <p:cNvSpPr/>
          <p:nvPr/>
        </p:nvSpPr>
        <p:spPr>
          <a:xfrm>
            <a:off x="793790" y="4215408"/>
            <a:ext cx="3978116"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El banco central interviene comprando moneda extranjera para evitar una apreciación excesiva de la moneda local.</a:t>
            </a:r>
            <a:endParaRPr b="0" i="0" sz="1750" u="none" cap="none" strike="noStrike"/>
          </a:p>
        </p:txBody>
      </p:sp>
      <p:sp>
        <p:nvSpPr>
          <p:cNvPr id="199" name="Google Shape;199;p9"/>
          <p:cNvSpPr/>
          <p:nvPr/>
        </p:nvSpPr>
        <p:spPr>
          <a:xfrm>
            <a:off x="5332928" y="3634264"/>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Venta de Divisas</a:t>
            </a:r>
            <a:endParaRPr b="0" i="0" sz="2200" u="none" cap="none" strike="noStrike"/>
          </a:p>
        </p:txBody>
      </p:sp>
      <p:sp>
        <p:nvSpPr>
          <p:cNvPr id="200" name="Google Shape;200;p9"/>
          <p:cNvSpPr/>
          <p:nvPr/>
        </p:nvSpPr>
        <p:spPr>
          <a:xfrm>
            <a:off x="5332928" y="4215408"/>
            <a:ext cx="3978116"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El banco central vende moneda extranjera para prevenir una depreciación demasiado rápida de la moneda local.</a:t>
            </a:r>
            <a:endParaRPr b="0" i="0" sz="1750" u="none" cap="none" strike="noStrike"/>
          </a:p>
        </p:txBody>
      </p:sp>
      <p:sp>
        <p:nvSpPr>
          <p:cNvPr id="201" name="Google Shape;201;p9"/>
          <p:cNvSpPr/>
          <p:nvPr/>
        </p:nvSpPr>
        <p:spPr>
          <a:xfrm>
            <a:off x="9872067" y="3634264"/>
            <a:ext cx="3015020"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43728"/>
              </a:buClr>
              <a:buSzPts val="2200"/>
              <a:buFont typeface="Crimson Pro"/>
              <a:buNone/>
            </a:pPr>
            <a:r>
              <a:rPr b="1" i="0" lang="en-US" sz="2200" u="none" cap="none" strike="noStrike">
                <a:solidFill>
                  <a:srgbClr val="443728"/>
                </a:solidFill>
                <a:latin typeface="Crimson Pro"/>
                <a:ea typeface="Crimson Pro"/>
                <a:cs typeface="Crimson Pro"/>
                <a:sym typeface="Crimson Pro"/>
              </a:rPr>
              <a:t>Estabilización Cambiaria</a:t>
            </a:r>
            <a:endParaRPr b="0" i="0" sz="2200" u="none" cap="none" strike="noStrike"/>
          </a:p>
        </p:txBody>
      </p:sp>
      <p:sp>
        <p:nvSpPr>
          <p:cNvPr id="202" name="Google Shape;202;p9"/>
          <p:cNvSpPr/>
          <p:nvPr/>
        </p:nvSpPr>
        <p:spPr>
          <a:xfrm>
            <a:off x="9872067" y="4215408"/>
            <a:ext cx="3978116"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43728"/>
              </a:buClr>
              <a:buSzPts val="1750"/>
              <a:buFont typeface="Open Sans"/>
              <a:buNone/>
            </a:pPr>
            <a:r>
              <a:rPr b="0" i="0" lang="en-US" sz="1750" u="none" cap="none" strike="noStrike">
                <a:solidFill>
                  <a:srgbClr val="443728"/>
                </a:solidFill>
                <a:latin typeface="Open Sans"/>
                <a:ea typeface="Open Sans"/>
                <a:cs typeface="Open Sans"/>
                <a:sym typeface="Open Sans"/>
              </a:rPr>
              <a:t>Estas intervenciones buscan mantener la competitividad de las exportaciones y la estabilidad de los precios.</a:t>
            </a:r>
            <a:endParaRPr b="0" i="0" sz="1750" u="none" cap="none" strike="noStrike"/>
          </a:p>
        </p:txBody>
      </p:sp>
      <p:sp>
        <p:nvSpPr>
          <p:cNvPr id="203" name="Google Shape;203;p9"/>
          <p:cNvSpPr/>
          <p:nvPr/>
        </p:nvSpPr>
        <p:spPr>
          <a:xfrm>
            <a:off x="12889225" y="7770800"/>
            <a:ext cx="1677600" cy="458700"/>
          </a:xfrm>
          <a:prstGeom prst="rect">
            <a:avLst/>
          </a:prstGeom>
          <a:solidFill>
            <a:srgbClr val="FFFCFA"/>
          </a:solidFill>
          <a:ln cap="flat" cmpd="sng" w="9525">
            <a:solidFill>
              <a:srgbClr val="FFFCF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2024-11-04T14:53:44Z</dcterms:created>
  <dc:creator>PptxGenJS</dc:creator>
</cp:coreProperties>
</file>